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6"/>
  </p:notesMasterIdLst>
  <p:sldIdLst>
    <p:sldId id="261" r:id="rId2"/>
    <p:sldId id="262" r:id="rId3"/>
    <p:sldId id="264" r:id="rId4"/>
    <p:sldId id="256" r:id="rId5"/>
    <p:sldId id="268" r:id="rId6"/>
    <p:sldId id="269" r:id="rId7"/>
    <p:sldId id="270" r:id="rId8"/>
    <p:sldId id="279" r:id="rId9"/>
    <p:sldId id="272" r:id="rId10"/>
    <p:sldId id="260" r:id="rId11"/>
    <p:sldId id="263" r:id="rId12"/>
    <p:sldId id="266" r:id="rId13"/>
    <p:sldId id="273" r:id="rId14"/>
    <p:sldId id="274" r:id="rId15"/>
    <p:sldId id="276" r:id="rId16"/>
    <p:sldId id="281" r:id="rId17"/>
    <p:sldId id="277" r:id="rId18"/>
    <p:sldId id="280" r:id="rId19"/>
    <p:sldId id="278" r:id="rId20"/>
    <p:sldId id="282" r:id="rId21"/>
    <p:sldId id="283" r:id="rId22"/>
    <p:sldId id="284" r:id="rId23"/>
    <p:sldId id="285"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3D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52"/>
    <p:restoredTop sz="68027"/>
  </p:normalViewPr>
  <p:slideViewPr>
    <p:cSldViewPr snapToGrid="0">
      <p:cViewPr varScale="1">
        <p:scale>
          <a:sx n="80" d="100"/>
          <a:sy n="80" d="100"/>
        </p:scale>
        <p:origin x="2184"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F5B24-03D6-5545-835D-D207178664BA}" type="datetimeFigureOut">
              <a:rPr lang="en-US" smtClean="0"/>
              <a:t>9/14/24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59BA4-C050-E541-9171-E7A2B8FE61DB}" type="slidenum">
              <a:rPr lang="en-US" smtClean="0"/>
              <a:t>‹#›</a:t>
            </a:fld>
            <a:endParaRPr lang="en-US"/>
          </a:p>
        </p:txBody>
      </p:sp>
    </p:spTree>
    <p:extLst>
      <p:ext uri="{BB962C8B-B14F-4D97-AF65-F5344CB8AC3E}">
        <p14:creationId xmlns:p14="http://schemas.microsoft.com/office/powerpoint/2010/main" val="291690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ei.umn.edu/teaching-resources/leveraging-learning-sciences/working-memory-limited#:~:text=It%20is%20very%20limited.,1956%3B%20Cowan%2C%202000)."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frontiersin.org/journals/education/articles/10.3389/feduc.2021.645284/full#:~:text=GCL%20arises%20when%20learners%20actively,example%2C%20to%20build%20cognitive%20schemata." TargetMode="External"/><Relationship Id="rId4" Type="http://schemas.openxmlformats.org/officeDocument/2006/relationships/hyperlink" Target="https://www.innerdrive.co.uk/blog/principles-cognitive-load-theor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d.org/talent-development-glossary-terms/what-is-microlearn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59BA4-C050-E541-9171-E7A2B8FE61DB}" type="slidenum">
              <a:rPr lang="en-US" smtClean="0"/>
              <a:t>1</a:t>
            </a:fld>
            <a:endParaRPr lang="en-US"/>
          </a:p>
        </p:txBody>
      </p:sp>
    </p:spTree>
    <p:extLst>
      <p:ext uri="{BB962C8B-B14F-4D97-AF65-F5344CB8AC3E}">
        <p14:creationId xmlns:p14="http://schemas.microsoft.com/office/powerpoint/2010/main" val="2564883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Understanding these theories will equip new trainers with the knowledge and skills to create effective training programs for adults. In addition to the above, there are other theories that address adult motivation, learning styles, and the importance of the social context for learning. Trainers who continue to learn about adult learning will find themselves better prepared to meet the needs of their diverse learners.</a:t>
            </a:r>
          </a:p>
          <a:p>
            <a:endParaRPr lang="en-US" sz="1200" b="0" i="0" u="none" strike="noStrike" kern="1200" dirty="0">
              <a:solidFill>
                <a:schemeClr val="tx1"/>
              </a:solidFill>
              <a:effectLst/>
              <a:latin typeface="+mn-lt"/>
              <a:ea typeface="+mn-ea"/>
              <a:cs typeface="+mn-cs"/>
            </a:endParaRPr>
          </a:p>
          <a:p>
            <a:r>
              <a:rPr lang="en-US" sz="1800" kern="0" dirty="0">
                <a:solidFill>
                  <a:srgbClr val="2B2B2B"/>
                </a:solidFill>
                <a:effectLst/>
                <a:latin typeface="Arial" panose="020B0604020202020204" pitchFamily="34" charset="0"/>
                <a:ea typeface="Times New Roman" panose="02020603050405020304" pitchFamily="18" charset="0"/>
              </a:rPr>
              <a:t>. Also, there will be an action plan for each person to note how they can use this information to help people on the job learn best. </a:t>
            </a:r>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10</a:t>
            </a:fld>
            <a:endParaRPr lang="en-US"/>
          </a:p>
        </p:txBody>
      </p:sp>
    </p:spTree>
    <p:extLst>
      <p:ext uri="{BB962C8B-B14F-4D97-AF65-F5344CB8AC3E}">
        <p14:creationId xmlns:p14="http://schemas.microsoft.com/office/powerpoint/2010/main" val="2295321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rPr>
              <a:t>1. Speed Sharing and Stacking:</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This is a quick and energetic activity that gets everyone talking.</a:t>
            </a:r>
          </a:p>
          <a:p>
            <a:pPr algn="l">
              <a:buFont typeface="Arial" panose="020B0604020202020204" pitchFamily="34" charset="0"/>
              <a:buChar char="•"/>
            </a:pPr>
            <a:r>
              <a:rPr lang="en-US" b="1" i="0" u="none" strike="noStrike" dirty="0">
                <a:solidFill>
                  <a:srgbClr val="000000"/>
                </a:solidFill>
                <a:effectLst/>
              </a:rPr>
              <a:t>Materials:</a:t>
            </a:r>
            <a:r>
              <a:rPr lang="en-US" b="0" i="0" u="none" strike="noStrike" dirty="0">
                <a:solidFill>
                  <a:srgbClr val="000000"/>
                </a:solidFill>
                <a:effectLst/>
              </a:rPr>
              <a:t> Sticky notes and markers (enough for each participant)</a:t>
            </a:r>
          </a:p>
          <a:p>
            <a:pPr algn="l">
              <a:buFont typeface="Arial" panose="020B0604020202020204" pitchFamily="34" charset="0"/>
              <a:buChar char="•"/>
            </a:pPr>
            <a:r>
              <a:rPr lang="en-US" b="1" i="0" u="none" strike="noStrike" dirty="0">
                <a:solidFill>
                  <a:srgbClr val="000000"/>
                </a:solidFill>
                <a:effectLst/>
              </a:rPr>
              <a:t>Instructions:</a:t>
            </a:r>
            <a:endParaRPr lang="en-US" b="0" i="0" u="none" strike="noStrike" dirty="0">
              <a:solidFill>
                <a:srgbClr val="000000"/>
              </a:solidFill>
              <a:effectLst/>
            </a:endParaRPr>
          </a:p>
          <a:p>
            <a:pPr marL="742950" lvl="1" indent="-285750" algn="l">
              <a:buFont typeface="Arial" panose="020B0604020202020204" pitchFamily="34" charset="0"/>
              <a:buChar char="•"/>
            </a:pPr>
            <a:r>
              <a:rPr lang="en-US" b="0" i="0" u="none" strike="noStrike" dirty="0">
                <a:solidFill>
                  <a:srgbClr val="000000"/>
                </a:solidFill>
                <a:effectLst/>
              </a:rPr>
              <a:t>Pose a question related to the training content. It could be something like "What's your best tip for overcoming X challenge?" or "How can we best implement this new strategy?"</a:t>
            </a:r>
          </a:p>
          <a:p>
            <a:pPr marL="742950" lvl="1" indent="-285750" algn="l">
              <a:buFont typeface="Arial" panose="020B0604020202020204" pitchFamily="34" charset="0"/>
              <a:buChar char="•"/>
            </a:pPr>
            <a:r>
              <a:rPr lang="en-US" b="0" i="0" u="none" strike="noStrike" dirty="0">
                <a:solidFill>
                  <a:srgbClr val="000000"/>
                </a:solidFill>
                <a:effectLst/>
              </a:rPr>
              <a:t>Give participants 2-3 minutes to write their ideas on sticky notes.</a:t>
            </a:r>
          </a:p>
          <a:p>
            <a:pPr marL="742950" lvl="1" indent="-285750" algn="l">
              <a:buFont typeface="Arial" panose="020B0604020202020204" pitchFamily="34" charset="0"/>
              <a:buChar char="•"/>
            </a:pPr>
            <a:r>
              <a:rPr lang="en-US" b="0" i="0" u="none" strike="noStrike" dirty="0">
                <a:solidFill>
                  <a:srgbClr val="000000"/>
                </a:solidFill>
                <a:effectLst/>
              </a:rPr>
              <a:t>Once the time is up, instruct everyone to find a partner (or small group of 3-4).</a:t>
            </a:r>
          </a:p>
          <a:p>
            <a:pPr marL="742950" lvl="1" indent="-285750" algn="l">
              <a:buFont typeface="Arial" panose="020B0604020202020204" pitchFamily="34" charset="0"/>
              <a:buChar char="•"/>
            </a:pPr>
            <a:r>
              <a:rPr lang="en-US" b="0" i="0" u="none" strike="noStrike" dirty="0">
                <a:solidFill>
                  <a:srgbClr val="000000"/>
                </a:solidFill>
                <a:effectLst/>
              </a:rPr>
              <a:t>Each person shares their idea with the group, then sticks their note on a central board or wall.</a:t>
            </a:r>
          </a:p>
          <a:p>
            <a:pPr marL="742950" lvl="1" indent="-285750" algn="l">
              <a:buFont typeface="Arial" panose="020B0604020202020204" pitchFamily="34" charset="0"/>
              <a:buChar char="•"/>
            </a:pPr>
            <a:r>
              <a:rPr lang="en-US" b="0" i="0" u="none" strike="noStrike" dirty="0">
                <a:solidFill>
                  <a:srgbClr val="000000"/>
                </a:solidFill>
                <a:effectLst/>
              </a:rPr>
              <a:t>Partners then take turns reading the notes on the board and "stacking" similar ideas together. If there are duplicates, they can be combined onto one note.</a:t>
            </a:r>
          </a:p>
          <a:p>
            <a:pPr marL="742950" lvl="1" indent="-285750" algn="l">
              <a:buFont typeface="Arial" panose="020B0604020202020204" pitchFamily="34" charset="0"/>
              <a:buChar char="•"/>
            </a:pPr>
            <a:r>
              <a:rPr lang="en-US" b="0" i="0" u="none" strike="noStrike" dirty="0">
                <a:solidFill>
                  <a:srgbClr val="000000"/>
                </a:solidFill>
                <a:effectLst/>
              </a:rPr>
              <a:t>After stacking, open the floor for a quick discussion about the most popular or interesting ideas.</a:t>
            </a:r>
          </a:p>
          <a:p>
            <a:pPr marL="742950" lvl="1" indent="-285750" algn="l">
              <a:buFont typeface="Arial" panose="020B0604020202020204" pitchFamily="34" charset="0"/>
              <a:buChar char="•"/>
            </a:pPr>
            <a:endParaRPr lang="en-US"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2B2B2B"/>
                </a:solidFill>
                <a:effectLst/>
                <a:latin typeface="Arial" panose="020B0604020202020204" pitchFamily="34" charset="0"/>
                <a:ea typeface="Times New Roman" panose="02020603050405020304" pitchFamily="18" charset="0"/>
                <a:cs typeface="Times New Roman" panose="02020603050405020304" pitchFamily="18" charset="0"/>
              </a:rPr>
              <a:t>Finally, they will share their ideas &amp; play a game - "What is my best idea?" at the end as a review.</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11</a:t>
            </a:fld>
            <a:endParaRPr lang="en-US"/>
          </a:p>
        </p:txBody>
      </p:sp>
    </p:spTree>
    <p:extLst>
      <p:ext uri="{BB962C8B-B14F-4D97-AF65-F5344CB8AC3E}">
        <p14:creationId xmlns:p14="http://schemas.microsoft.com/office/powerpoint/2010/main" val="3898116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www.simplypsychology.org</a:t>
            </a:r>
            <a:r>
              <a:rPr lang="en-US" dirty="0"/>
              <a:t>/</a:t>
            </a:r>
            <a:r>
              <a:rPr lang="en-US" dirty="0" err="1"/>
              <a:t>maslow.html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Maslow's hierarchy helps educators understand learners' basic needs,</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which must be met before focusing on learning.</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By addressing these needs,</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educators create supportive learning environments and motivate adults to reach their full potential.</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framework guides educators in tailoring instruction to individual learners and overcoming potential learning barriers.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13</a:t>
            </a:fld>
            <a:endParaRPr lang="en-US"/>
          </a:p>
        </p:txBody>
      </p:sp>
    </p:spTree>
    <p:extLst>
      <p:ext uri="{BB962C8B-B14F-4D97-AF65-F5344CB8AC3E}">
        <p14:creationId xmlns:p14="http://schemas.microsoft.com/office/powerpoint/2010/main" val="4109460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Androgogy</a:t>
            </a:r>
            <a:endPar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theory specifically addresses adult learners, emphasizing principles such as self-direction, the importance of experience, readiness to learn, and problem-solving. It helps trainers tailor their approach to meet the needs of adult learners.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pPr marL="22860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Self-Directed Learning (Malcolm Knowles)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115000"/>
              </a:lnSpc>
              <a:spcBef>
                <a:spcPts val="0"/>
              </a:spcBef>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Adults often prefer to take control of their learning. Understanding Self-Directed Learning helps trainers support learners in setting their own goals, identifying resources, and evaluating their progress, fostering a sense of autonomy and empowerment.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14</a:t>
            </a:fld>
            <a:endParaRPr lang="en-US"/>
          </a:p>
        </p:txBody>
      </p:sp>
    </p:spTree>
    <p:extLst>
      <p:ext uri="{BB962C8B-B14F-4D97-AF65-F5344CB8AC3E}">
        <p14:creationId xmlns:p14="http://schemas.microsoft.com/office/powerpoint/2010/main" val="1452835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Gamification uses game design elements in non-game contexts to engage learners and motivate them. Trainers can incorporate gamification to make learning experiences more interactive and enjoyable, which can enhance motivation and retention.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b="0" i="0" u="none" strike="noStrike" dirty="0">
                <a:solidFill>
                  <a:srgbClr val="3D3D3D"/>
                </a:solidFill>
                <a:effectLst/>
                <a:highlight>
                  <a:srgbClr val="EBEDEF"/>
                </a:highlight>
                <a:latin typeface="Montserrat" panose="020F0502020204030204" pitchFamily="34" charset="0"/>
              </a:rPr>
              <a:t> The term gamification was coined in 2003 by Nick Pelling.</a:t>
            </a:r>
          </a:p>
          <a:p>
            <a:endParaRPr lang="en-US" sz="1800" b="0" i="0" u="none" strike="noStrike" dirty="0">
              <a:solidFill>
                <a:srgbClr val="3D3D3D"/>
              </a:solidFill>
              <a:effectLst/>
              <a:highlight>
                <a:srgbClr val="EBEDEF"/>
              </a:highlight>
              <a:latin typeface="Montserrat"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Constructivism posits that learners construct their own understanding based on their experiences and reflections. Trainers can use this theory to design learning environments that encourage exploration, problem-solving, and discovery, allowing learners to build knowledge in meaningful ways.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15</a:t>
            </a:fld>
            <a:endParaRPr lang="en-US"/>
          </a:p>
        </p:txBody>
      </p:sp>
    </p:spTree>
    <p:extLst>
      <p:ext uri="{BB962C8B-B14F-4D97-AF65-F5344CB8AC3E}">
        <p14:creationId xmlns:p14="http://schemas.microsoft.com/office/powerpoint/2010/main" val="1434035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Constructivism posits that learners construct their own understanding based on their experiences and reflections. Trainers can use this theory to design learning environments that encourage exploration, problem-solving, and discovery, allowing learners to build knowledge in meaningful ways.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16</a:t>
            </a:fld>
            <a:endParaRPr lang="en-US"/>
          </a:p>
        </p:txBody>
      </p:sp>
    </p:spTree>
    <p:extLst>
      <p:ext uri="{BB962C8B-B14F-4D97-AF65-F5344CB8AC3E}">
        <p14:creationId xmlns:p14="http://schemas.microsoft.com/office/powerpoint/2010/main" val="94073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theory emphasizes learning through observation, imitation, and modeling, underscoring the importance of social interactions in the learning process. Trainers can leverage this by incorporating group activities, peer learning, and mentoring opportunities into their programs.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17</a:t>
            </a:fld>
            <a:endParaRPr lang="en-US"/>
          </a:p>
        </p:txBody>
      </p:sp>
    </p:spTree>
    <p:extLst>
      <p:ext uri="{BB962C8B-B14F-4D97-AF65-F5344CB8AC3E}">
        <p14:creationId xmlns:p14="http://schemas.microsoft.com/office/powerpoint/2010/main" val="1838871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15000"/>
              </a:lnSpc>
              <a:spcBef>
                <a:spcPts val="0"/>
              </a:spcBef>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theory highlights the significance of learning through experience, which is especially relevant for adults who bring a wealth of personal and professional experiences to the learning environment. The Experiential Learning Cycle (Concrete Experience, Reflective Observation, Abstract Conceptualization, Active Experimentation) provides a framework for designing effective learning activities.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18</a:t>
            </a:fld>
            <a:endParaRPr lang="en-US"/>
          </a:p>
        </p:txBody>
      </p:sp>
    </p:spTree>
    <p:extLst>
      <p:ext uri="{BB962C8B-B14F-4D97-AF65-F5344CB8AC3E}">
        <p14:creationId xmlns:p14="http://schemas.microsoft.com/office/powerpoint/2010/main" val="3159936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www.simplypsychology.org</a:t>
            </a:r>
            <a:r>
              <a:rPr lang="en-US" dirty="0"/>
              <a:t>/conditions-of-learning-</a:t>
            </a:r>
            <a:r>
              <a:rPr lang="en-US" dirty="0" err="1"/>
              <a:t>gagne.html</a:t>
            </a:r>
            <a:endParaRPr lang="en-US" dirty="0"/>
          </a:p>
          <a:p>
            <a:endParaRPr lang="en-US" dirty="0"/>
          </a:p>
          <a:p>
            <a:r>
              <a:rPr lang="en-US" b="0" i="0" u="none" strike="noStrike" dirty="0">
                <a:solidFill>
                  <a:srgbClr val="000000"/>
                </a:solidFill>
                <a:effectLst/>
                <a:highlight>
                  <a:srgbClr val="FFFFFF"/>
                </a:highlight>
                <a:latin typeface="Georgia" panose="02040502050405020303" pitchFamily="18" charset="0"/>
              </a:rPr>
              <a:t>Gagne’s theory of instructional learning offers a more rounded theory of learning and instruction than other cognitive psychologists; and one which offers far more directive advice on how the instructors should manage individual lessons.</a:t>
            </a:r>
            <a:r>
              <a:rPr lang="en-US" b="0" i="0" u="none" strike="noStrike" dirty="0">
                <a:solidFill>
                  <a:srgbClr val="000000"/>
                </a:solidFill>
                <a:effectLst/>
                <a:highlight>
                  <a:srgbClr val="F5F8FE"/>
                </a:highlight>
                <a:latin typeface="Georgia" panose="02040502050405020303" pitchFamily="18" charset="0"/>
              </a:rPr>
              <a:t> These conditions outline a sequence of events that enhance the learning process and promote effective instruction. </a:t>
            </a:r>
            <a:r>
              <a:rPr lang="en-US" b="0" i="0" u="none" strike="noStrike" dirty="0">
                <a:solidFill>
                  <a:srgbClr val="000000"/>
                </a:solidFill>
                <a:effectLst/>
                <a:highlight>
                  <a:srgbClr val="FFFFFF"/>
                </a:highlight>
                <a:latin typeface="Georgia" panose="02040502050405020303" pitchFamily="18" charset="0"/>
              </a:rPr>
              <a:t>The nine events provide a framework for designing and delivering instruction in a structured and systematic manner.</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19</a:t>
            </a:fld>
            <a:endParaRPr lang="en-US"/>
          </a:p>
        </p:txBody>
      </p:sp>
    </p:spTree>
    <p:extLst>
      <p:ext uri="{BB962C8B-B14F-4D97-AF65-F5344CB8AC3E}">
        <p14:creationId xmlns:p14="http://schemas.microsoft.com/office/powerpoint/2010/main" val="1461532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theory focuses on the limitations of working memory and the importance of designing instruction that reduces unnecessary cognitive load. Trainers can apply this by organizing content in a way that is easily digestible, using techniques like chunking information, and avoiding information overload.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US" b="1" i="0" u="none" strike="noStrike" dirty="0">
                <a:solidFill>
                  <a:srgbClr val="000000"/>
                </a:solidFill>
                <a:effectLst/>
              </a:rPr>
              <a:t>Key Components of Cognitive Load Theory</a:t>
            </a:r>
          </a:p>
          <a:p>
            <a:pPr algn="l">
              <a:buFont typeface="Arial" panose="020B0604020202020204" pitchFamily="34" charset="0"/>
              <a:buChar char="•"/>
            </a:pPr>
            <a:r>
              <a:rPr lang="en-US" b="1" i="0" u="none" strike="noStrike" dirty="0">
                <a:solidFill>
                  <a:srgbClr val="000000"/>
                </a:solidFill>
                <a:effectLst/>
              </a:rPr>
              <a:t>Working Memory Limitations:</a:t>
            </a:r>
            <a:r>
              <a:rPr lang="en-US" b="0" i="0" u="none" strike="noStrike" dirty="0">
                <a:solidFill>
                  <a:srgbClr val="000000"/>
                </a:solidFill>
                <a:effectLst/>
              </a:rPr>
              <a:t> Human working memory can only process a limited amount of information at a time. Overloading it hinders learning.   </a:t>
            </a:r>
            <a:endParaRPr lang="en-US" b="0" i="0" u="none" strike="noStrike" dirty="0">
              <a:solidFill>
                <a:srgbClr val="000000"/>
              </a:solidFill>
              <a:effectLst/>
              <a:hlinkClick r:id="rId3"/>
            </a:endParaRPr>
          </a:p>
          <a:p>
            <a:pPr algn="l">
              <a:buFont typeface="Arial" panose="020B0604020202020204" pitchFamily="34" charset="0"/>
              <a:buChar char="•"/>
            </a:pPr>
            <a:r>
              <a:rPr lang="en-US" b="1" i="0" u="none" strike="noStrike" dirty="0">
                <a:solidFill>
                  <a:srgbClr val="000000"/>
                </a:solidFill>
                <a:effectLst/>
              </a:rPr>
              <a:t>Cognitive Load Types:</a:t>
            </a:r>
            <a:endParaRPr lang="en-US" b="0" i="0" u="none" strike="noStrike" dirty="0">
              <a:solidFill>
                <a:srgbClr val="000000"/>
              </a:solidFill>
              <a:effectLst/>
            </a:endParaRPr>
          </a:p>
          <a:p>
            <a:pPr marL="742950" lvl="1" indent="-285750" algn="l">
              <a:buFont typeface="Arial" panose="020B0604020202020204" pitchFamily="34" charset="0"/>
              <a:buChar char="•"/>
            </a:pPr>
            <a:r>
              <a:rPr lang="en-US" b="1" i="0" u="none" strike="noStrike" dirty="0">
                <a:solidFill>
                  <a:srgbClr val="000000"/>
                </a:solidFill>
                <a:effectLst/>
              </a:rPr>
              <a:t>Intrinsic Cognitive Load:</a:t>
            </a:r>
            <a:r>
              <a:rPr lang="en-US" b="0" i="0" u="none" strike="noStrike" dirty="0">
                <a:solidFill>
                  <a:srgbClr val="000000"/>
                </a:solidFill>
                <a:effectLst/>
              </a:rPr>
              <a:t> Inevitable cognitive effort required to process new information.</a:t>
            </a:r>
          </a:p>
          <a:p>
            <a:pPr marL="742950" lvl="1" indent="-285750" algn="l">
              <a:buFont typeface="Arial" panose="020B0604020202020204" pitchFamily="34" charset="0"/>
              <a:buChar char="•"/>
            </a:pPr>
            <a:r>
              <a:rPr lang="en-US" b="1" i="0" u="none" strike="noStrike" dirty="0">
                <a:solidFill>
                  <a:srgbClr val="000000"/>
                </a:solidFill>
                <a:effectLst/>
              </a:rPr>
              <a:t>Extraneous Cognitive Load:</a:t>
            </a:r>
            <a:r>
              <a:rPr lang="en-US" b="0" i="0" u="none" strike="noStrike" dirty="0">
                <a:solidFill>
                  <a:srgbClr val="000000"/>
                </a:solidFill>
                <a:effectLst/>
              </a:rPr>
              <a:t> Mental effort wasted on irrelevant information or presentation formats.   </a:t>
            </a:r>
            <a:endParaRPr lang="en-US" b="0" i="0" u="none" strike="noStrike" dirty="0">
              <a:solidFill>
                <a:srgbClr val="000000"/>
              </a:solidFill>
              <a:effectLst/>
              <a:hlinkClick r:id="rId4"/>
            </a:endParaRPr>
          </a:p>
          <a:p>
            <a:pPr marL="742950" lvl="1" indent="-285750" algn="l">
              <a:buFont typeface="Arial" panose="020B0604020202020204" pitchFamily="34" charset="0"/>
              <a:buChar char="•"/>
            </a:pPr>
            <a:r>
              <a:rPr lang="en-US" b="1" i="0" u="none" strike="noStrike" dirty="0">
                <a:solidFill>
                  <a:srgbClr val="000000"/>
                </a:solidFill>
                <a:effectLst/>
              </a:rPr>
              <a:t>Germane Cognitive Load:</a:t>
            </a:r>
            <a:r>
              <a:rPr lang="en-US" b="0" i="0" u="none" strike="noStrike" dirty="0">
                <a:solidFill>
                  <a:srgbClr val="000000"/>
                </a:solidFill>
                <a:effectLst/>
              </a:rPr>
              <a:t> Mental effort used to build schemas and connect new information to existing knowledge.   </a:t>
            </a:r>
            <a:endParaRPr lang="en-US" b="0" i="0" u="none" strike="noStrike" dirty="0">
              <a:solidFill>
                <a:srgbClr val="000000"/>
              </a:solidFill>
              <a:effectLst/>
              <a:hlinkClick r:id="rId5"/>
            </a:endParaRPr>
          </a:p>
          <a:p>
            <a:pPr algn="l">
              <a:buFont typeface="Arial" panose="020B0604020202020204" pitchFamily="34" charset="0"/>
              <a:buChar char="•"/>
            </a:pPr>
            <a:r>
              <a:rPr lang="en-US" b="1" i="0" u="none" strike="noStrike" dirty="0">
                <a:solidFill>
                  <a:srgbClr val="000000"/>
                </a:solidFill>
                <a:effectLst/>
              </a:rPr>
              <a:t>Schema Acquisition:</a:t>
            </a:r>
            <a:r>
              <a:rPr lang="en-US" b="0" i="0" u="none" strike="noStrike" dirty="0">
                <a:solidFill>
                  <a:srgbClr val="000000"/>
                </a:solidFill>
                <a:effectLst/>
              </a:rPr>
              <a:t> Learning involves building mental models or schemas. Effective instruction facilitates schema development.</a:t>
            </a: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20</a:t>
            </a:fld>
            <a:endParaRPr lang="en-US"/>
          </a:p>
        </p:txBody>
      </p:sp>
    </p:spTree>
    <p:extLst>
      <p:ext uri="{BB962C8B-B14F-4D97-AF65-F5344CB8AC3E}">
        <p14:creationId xmlns:p14="http://schemas.microsoft.com/office/powerpoint/2010/main" val="1624488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2</a:t>
            </a:fld>
            <a:endParaRPr lang="en-US"/>
          </a:p>
        </p:txBody>
      </p:sp>
    </p:spTree>
    <p:extLst>
      <p:ext uri="{BB962C8B-B14F-4D97-AF65-F5344CB8AC3E}">
        <p14:creationId xmlns:p14="http://schemas.microsoft.com/office/powerpoint/2010/main" val="2819722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Transformative Learning emphasizes critical reflection and the transformation of perspectives, which is crucial for adult learners seeking to make meaningful changes in their personal or professional lives. This theory encourages trainers to create opportunities for reflection and discussion that can lead to deep, lasting learning.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21</a:t>
            </a:fld>
            <a:endParaRPr lang="en-US"/>
          </a:p>
        </p:txBody>
      </p:sp>
    </p:spTree>
    <p:extLst>
      <p:ext uri="{BB962C8B-B14F-4D97-AF65-F5344CB8AC3E}">
        <p14:creationId xmlns:p14="http://schemas.microsoft.com/office/powerpoint/2010/main" val="4209333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Motivation is a key factor in adult learning. Keller’s ARCS Model (Attention, Relevance, Confidence, Satisfaction) provides a practical framework for designing learning experiences that capture and maintain learners' motivation. Understanding what drives adult learners can help trainers keep them engaged and committed to the learning process.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22</a:t>
            </a:fld>
            <a:endParaRPr lang="en-US"/>
          </a:p>
        </p:txBody>
      </p:sp>
    </p:spTree>
    <p:extLst>
      <p:ext uri="{BB962C8B-B14F-4D97-AF65-F5344CB8AC3E}">
        <p14:creationId xmlns:p14="http://schemas.microsoft.com/office/powerpoint/2010/main" val="1960625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PBL involves learners working on real-world problems without predefined solutions, encouraging critical thinking, problem-solving, and self-directed learning. Trainers can use PBL to make learning more relevant and engaging, helping adults apply what they learn in practical settings.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1F1F1F"/>
                </a:solidFill>
                <a:effectLst/>
                <a:latin typeface="Google Sans"/>
              </a:rPr>
              <a:t>Problem-based learning (PBL) is </a:t>
            </a:r>
            <a:r>
              <a:rPr lang="en-US" sz="2800" b="0" i="0" u="none" strike="noStrike" dirty="0">
                <a:solidFill>
                  <a:srgbClr val="040C28"/>
                </a:solidFill>
                <a:effectLst/>
                <a:latin typeface="Google Sans"/>
              </a:rPr>
              <a:t>a student-centered approach in which students learn about a subject by working in groups to solve an open-ended problem</a:t>
            </a:r>
            <a:r>
              <a:rPr lang="en-US" sz="2800" b="0" i="0" u="none" strike="noStrike" dirty="0">
                <a:solidFill>
                  <a:srgbClr val="1F1F1F"/>
                </a:solidFill>
                <a:effectLst/>
                <a:latin typeface="Google Sans"/>
              </a:rPr>
              <a:t>. This problem is what drives the motivation and the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kern="100" dirty="0">
              <a:solidFill>
                <a:srgbClr val="1F1F1F"/>
              </a:solidFill>
              <a:effectLst/>
              <a:latin typeface="Google Sans"/>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Graphic from: https://</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sph.emory.edu</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rollins-tlc</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/course-design/problem-based-learning/</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index.html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23</a:t>
            </a:fld>
            <a:endParaRPr lang="en-US"/>
          </a:p>
        </p:txBody>
      </p:sp>
    </p:spTree>
    <p:extLst>
      <p:ext uri="{BB962C8B-B14F-4D97-AF65-F5344CB8AC3E}">
        <p14:creationId xmlns:p14="http://schemas.microsoft.com/office/powerpoint/2010/main" val="2324110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Action Learning focuses on solving real-world problems through a cycle of action and reflection. It’s particularly effective for adult learners in professional settings, as it allows them to apply learning directly to their work while receiving support from peers and mentors.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000000"/>
                </a:solidFill>
                <a:effectLst/>
                <a:latin typeface="Libre Franklin" panose="020F0502020204030204" pitchFamily="34" charset="0"/>
              </a:rPr>
              <a:t>Action learning (AL) is a problem-solving strategy and experiential learning approach where the collective wisdom of the group is </a:t>
            </a:r>
            <a:r>
              <a:rPr lang="en-US" sz="2800" b="0" i="0" u="none" strike="noStrike" dirty="0" err="1">
                <a:solidFill>
                  <a:srgbClr val="000000"/>
                </a:solidFill>
                <a:effectLst/>
                <a:latin typeface="Libre Franklin" panose="020F0502020204030204" pitchFamily="34" charset="0"/>
              </a:rPr>
              <a:t>utilised</a:t>
            </a:r>
            <a:r>
              <a:rPr lang="en-US" sz="2800" b="0" i="0" u="none" strike="noStrike" dirty="0">
                <a:solidFill>
                  <a:srgbClr val="000000"/>
                </a:solidFill>
                <a:effectLst/>
                <a:latin typeface="Libre Franklin" panose="020F0502020204030204" pitchFamily="34" charset="0"/>
              </a:rPr>
              <a:t>. In action learning a small group of people are presented with real problems that they take </a:t>
            </a:r>
            <a:r>
              <a:rPr lang="en-US" sz="2800" b="0" i="1" u="none" strike="noStrike" dirty="0">
                <a:solidFill>
                  <a:srgbClr val="000000"/>
                </a:solidFill>
                <a:effectLst/>
                <a:latin typeface="Libre Franklin" pitchFamily="2" charset="77"/>
              </a:rPr>
              <a:t>action</a:t>
            </a:r>
            <a:r>
              <a:rPr lang="en-US" sz="2800" b="0" i="0" u="none" strike="noStrike" dirty="0">
                <a:solidFill>
                  <a:srgbClr val="000000"/>
                </a:solidFill>
                <a:effectLst/>
                <a:latin typeface="Libre Franklin" pitchFamily="2" charset="77"/>
              </a:rPr>
              <a:t> on and then </a:t>
            </a:r>
            <a:r>
              <a:rPr lang="en-US" sz="2800" b="0" i="1" u="none" strike="noStrike" dirty="0">
                <a:solidFill>
                  <a:srgbClr val="000000"/>
                </a:solidFill>
                <a:effectLst/>
                <a:latin typeface="Libre Franklin" pitchFamily="2" charset="77"/>
              </a:rPr>
              <a:t>learn</a:t>
            </a:r>
            <a:r>
              <a:rPr lang="en-US" sz="2800" b="0" i="0" u="none" strike="noStrike" dirty="0">
                <a:solidFill>
                  <a:srgbClr val="000000"/>
                </a:solidFill>
                <a:effectLst/>
                <a:latin typeface="Libre Franklin" pitchFamily="2" charset="77"/>
              </a:rPr>
              <a:t> from the process and the results. People learn by doing and then reflect on what’s been learned to inform future actions.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24</a:t>
            </a:fld>
            <a:endParaRPr lang="en-US"/>
          </a:p>
        </p:txBody>
      </p:sp>
    </p:spTree>
    <p:extLst>
      <p:ext uri="{BB962C8B-B14F-4D97-AF65-F5344CB8AC3E}">
        <p14:creationId xmlns:p14="http://schemas.microsoft.com/office/powerpoint/2010/main" val="219125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Solve these scenarios </a:t>
            </a:r>
          </a:p>
          <a:p>
            <a:r>
              <a:rPr lang="en-US" dirty="0"/>
              <a:t>Get into groups – discuss the case study and solve the scenarios </a:t>
            </a:r>
          </a:p>
          <a:p>
            <a:r>
              <a:rPr lang="en-US" dirty="0"/>
              <a:t>Put the scenarios in the handout</a:t>
            </a:r>
          </a:p>
          <a:p>
            <a:r>
              <a:rPr lang="en-US" dirty="0"/>
              <a:t>Why did you decide to do this – Handout?</a:t>
            </a:r>
          </a:p>
        </p:txBody>
      </p:sp>
      <p:sp>
        <p:nvSpPr>
          <p:cNvPr id="4" name="Slide Number Placeholder 3"/>
          <p:cNvSpPr>
            <a:spLocks noGrp="1"/>
          </p:cNvSpPr>
          <p:nvPr>
            <p:ph type="sldNum" sz="quarter" idx="5"/>
          </p:nvPr>
        </p:nvSpPr>
        <p:spPr/>
        <p:txBody>
          <a:bodyPr/>
          <a:lstStyle/>
          <a:p>
            <a:fld id="{F4A59BA4-C050-E541-9171-E7A2B8FE61DB}" type="slidenum">
              <a:rPr lang="en-US" smtClean="0"/>
              <a:t>3</a:t>
            </a:fld>
            <a:endParaRPr lang="en-US"/>
          </a:p>
        </p:txBody>
      </p:sp>
    </p:spTree>
    <p:extLst>
      <p:ext uri="{BB962C8B-B14F-4D97-AF65-F5344CB8AC3E}">
        <p14:creationId xmlns:p14="http://schemas.microsoft.com/office/powerpoint/2010/main" val="85884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Self-Actualization Theory:</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Abraham Maslow - Learning is motivated by the hierarchy of needs.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Self-Directed Learning (Malcolm Knowles)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Why It’s Important: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Adults often prefer to take control of their learning. Understanding Self-Directed Learning helps trainers support learners in setting their own goals, identifying resources, and evaluating their progress, fostering a sense of autonomy and empowerment.</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4</a:t>
            </a:fld>
            <a:endParaRPr lang="en-US"/>
          </a:p>
        </p:txBody>
      </p:sp>
    </p:spTree>
    <p:extLst>
      <p:ext uri="{BB962C8B-B14F-4D97-AF65-F5344CB8AC3E}">
        <p14:creationId xmlns:p14="http://schemas.microsoft.com/office/powerpoint/2010/main" val="3999437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Answer – Take a break </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Allow time for practice and breaks. You could use </a:t>
            </a:r>
            <a:r>
              <a:rPr lang="en-US" sz="1800" u="sng" kern="0" dirty="0">
                <a:solidFill>
                  <a:srgbClr val="467886"/>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microlearning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teach your subject in 10 minutes bites, take a break, and continue at another time.  Many people like videos or other visual aids for smaller “lessons”.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Answer – Do they want to be there? </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Andragogy by Malcolm Knowles: This theory contrasts with pedagogy, which is the study of how children learn. Andragogy emphasizes that adults are self-directed learners who bring a wealth of experience to the classroom. They are intrinsically motivated to learn things that are relevant to their work and lives. Trainers who understand andragogy will create training programs that are interactive, problem-centered, and allow for learner autonomy.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Knowles'</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principles from the 1980s remain core to adult learning, but their application has evolved.</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Focus:</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Adult learners are self-directed, experience-based, and problem-centered.</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Gamification in Learning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Why It’s Important: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Gamification uses game design elements in non-game contexts to engage learners and motivate them. Trainers can incorporate gamification to make learning experiences more interactive and enjoyable, which can enhance motivation and retention.</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Cognitive Load Theory (John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Sweller</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Why It’s Important: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This theory focuses on the limitations of working memory and the importance of designing instruction that reduces unnecessary cognitive load. Trainers can apply this by organizing content in a way that is easily digestible, using techniques like chunking information, and avoiding information overload.</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5</a:t>
            </a:fld>
            <a:endParaRPr lang="en-US"/>
          </a:p>
        </p:txBody>
      </p:sp>
    </p:spTree>
    <p:extLst>
      <p:ext uri="{BB962C8B-B14F-4D97-AF65-F5344CB8AC3E}">
        <p14:creationId xmlns:p14="http://schemas.microsoft.com/office/powerpoint/2010/main" val="3348014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Answer –</a:t>
            </a: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Lack of Practical Application:</a:t>
            </a: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The training focused heavily on theoretical knowledge without sufficient opportunities for practical application.</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Ignoring Learning Styles:</a:t>
            </a: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Sandy’s approach did not cater to diverse learning styles, leading to frustration among some interns.</a:t>
            </a: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 Cognitive Theory:</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Albert Bandura - Learning through observation, imitation, and modeling.</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Constructivism:</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Jean Piaget - Learners actively construct knowledge through experiences.</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 Learning Theory (Continued Influence)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Bandura's</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theory, although older, continues to shape learning approaches.</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Focus:</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Learning through observation and imitation of others.</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Relevance:</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Important for understanding how adults learn in social and organizational contexts.</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Self-Efficacy Theory (Albert Bandura)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Why It’s Important: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This theory emphasizes the importance of a learner's belief in their ability to succeed. Trainers can enhance self-efficacy by providing clear goals, constructive feedback, and opportunities for mastery, which can significantly impact learners' motivation and performance.</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6</a:t>
            </a:fld>
            <a:endParaRPr lang="en-US"/>
          </a:p>
        </p:txBody>
      </p:sp>
    </p:spTree>
    <p:extLst>
      <p:ext uri="{BB962C8B-B14F-4D97-AF65-F5344CB8AC3E}">
        <p14:creationId xmlns:p14="http://schemas.microsoft.com/office/powerpoint/2010/main" val="357640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Answer – Use a Learner-centered approach </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Focusing on the individual needs and preferences of learners.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“Adults vote with their feet”</a:t>
            </a:r>
            <a:b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Self-directed learning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by Sharon Merriam and Phyllis King: This theory builds on andragogy by acknowledging that adults take ownership of their learning. They set goals, identify learning needs, and choose learning methods. Trainers who understand self-directed learning will create flexible learning environments that cater to different learning styles and allow learners to take charge of their learning journey.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Bef>
                <a:spcPts val="0"/>
              </a:spcBef>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Problem-Based Learning (PBL)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Why It’s Important: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PBL involves learners working on real-world problems without predefined solutions, encouraging critical thinking, problem-solving, and self-directed learning. Trainers can use PBL to make learning more relevant and engaging, helping adults apply what they learn in practical settings.</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Motivational Theory (John Keller’s ARCS Model)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Why It’s Important: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Motivation is a key factor in adult learning. Keller’s ARCS Model (Attention, Relevance, Confidence, Satisfaction) provides a practical framework for designing learning experiences that capture and maintain learners' motivation. Understanding what drives adult learners can help trainers keep them engaged and committed to the learning process.</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Transformative Learning (Jack Mezirow)</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Why It’s Important: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Transformative Learning emphasizes critical reflection and the transformation of perspectives, which is crucial for adult learners seeking to make meaningful changes in their personal or professional lives. This theory encourages trainers to create opportunities for reflection and discussion that can lead to deep, lasting learning.</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7</a:t>
            </a:fld>
            <a:endParaRPr lang="en-US"/>
          </a:p>
        </p:txBody>
      </p:sp>
    </p:spTree>
    <p:extLst>
      <p:ext uri="{BB962C8B-B14F-4D97-AF65-F5344CB8AC3E}">
        <p14:creationId xmlns:p14="http://schemas.microsoft.com/office/powerpoint/2010/main" val="1894685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Constructivism (Jean Piaget, Lev Vygotsky)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Why It’s Important: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Constructivism posits that learners construct their own understanding based on their experiences and reflections. Trainers can use this theory to design learning environments that encourage exploration, problem-solving, and discovery, allowing learners to build knowledge in meaningful ways.</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Experiential Learning (David Kolb)</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Why It’s Important: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This theory highlights the significance of learning through experience, which is especially relevant for adults who bring a wealth of personal and professional experiences to the learning environment. The Experiential Learning Cycle (Concrete Experience, Reflective Observation, Abstract Conceptualization, Active Experimentation) provides a framework for designing effective learning activities.</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Andragogy (Malcolm Knowles)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Why It’s Important: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This theory specifically addresses adult learners, emphasizing principles such as self-direction, the importance of experience, readiness to learn, and problem-solving. It helps trainers tailor their approach to meet the needs of adult learners.</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sz="1800" dirty="0"/>
          </a:p>
          <a:p>
            <a:r>
              <a:rPr lang="en-US" sz="1800" dirty="0"/>
              <a:t>Add something about process and steps – mastery.  Who does the master instructional method?</a:t>
            </a:r>
          </a:p>
        </p:txBody>
      </p:sp>
      <p:sp>
        <p:nvSpPr>
          <p:cNvPr id="4" name="Slide Number Placeholder 3"/>
          <p:cNvSpPr>
            <a:spLocks noGrp="1"/>
          </p:cNvSpPr>
          <p:nvPr>
            <p:ph type="sldNum" sz="quarter" idx="5"/>
          </p:nvPr>
        </p:nvSpPr>
        <p:spPr/>
        <p:txBody>
          <a:bodyPr/>
          <a:lstStyle/>
          <a:p>
            <a:fld id="{F4A59BA4-C050-E541-9171-E7A2B8FE61DB}" type="slidenum">
              <a:rPr lang="en-US" smtClean="0"/>
              <a:t>8</a:t>
            </a:fld>
            <a:endParaRPr lang="en-US"/>
          </a:p>
        </p:txBody>
      </p:sp>
    </p:spTree>
    <p:extLst>
      <p:ext uri="{BB962C8B-B14F-4D97-AF65-F5344CB8AC3E}">
        <p14:creationId xmlns:p14="http://schemas.microsoft.com/office/powerpoint/2010/main" val="771292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A59BA4-C050-E541-9171-E7A2B8FE61DB}" type="slidenum">
              <a:rPr lang="en-US" smtClean="0"/>
              <a:t>9</a:t>
            </a:fld>
            <a:endParaRPr lang="en-US"/>
          </a:p>
        </p:txBody>
      </p:sp>
    </p:spTree>
    <p:extLst>
      <p:ext uri="{BB962C8B-B14F-4D97-AF65-F5344CB8AC3E}">
        <p14:creationId xmlns:p14="http://schemas.microsoft.com/office/powerpoint/2010/main" val="3009616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083434-F29D-B549-B047-C1003E5AEFD1}"/>
              </a:ext>
            </a:extLst>
          </p:cNvPr>
          <p:cNvSpPr/>
          <p:nvPr/>
        </p:nvSpPr>
        <p:spPr>
          <a:xfrm>
            <a:off x="1998133" y="1"/>
            <a:ext cx="101938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EA8B2FB6-2021-0640-B776-BF8B89F8DA1A}"/>
              </a:ext>
            </a:extLst>
          </p:cNvPr>
          <p:cNvSpPr>
            <a:spLocks noGrp="1"/>
          </p:cNvSpPr>
          <p:nvPr>
            <p:ph idx="1"/>
          </p:nvPr>
        </p:nvSpPr>
        <p:spPr>
          <a:xfrm>
            <a:off x="2372810" y="1446835"/>
            <a:ext cx="9609450" cy="4977247"/>
          </a:xfrm>
          <a:prstGeom prst="rect">
            <a:avLst/>
          </a:prstGeom>
        </p:spPr>
        <p:txBody>
          <a:bodyPr numCol="2">
            <a:normAutofit/>
          </a:bodyPr>
          <a:lstStyle>
            <a:lvl1pPr marL="0" indent="0">
              <a:buFont typeface="Wingdings" pitchFamily="2" charset="2"/>
              <a:buNone/>
              <a:defRPr sz="2000" b="1" i="0">
                <a:latin typeface="Arial" panose="020B0604020202020204" pitchFamily="34" charset="0"/>
                <a:cs typeface="Arial" panose="020B0604020202020204" pitchFamily="34" charset="0"/>
              </a:defRPr>
            </a:lvl1pPr>
            <a:lvl2pPr marL="457200" indent="0">
              <a:buFont typeface="Wingdings" pitchFamily="2" charset="2"/>
              <a:buNone/>
              <a:defRPr sz="1400">
                <a:latin typeface="Arial" panose="020B0604020202020204" pitchFamily="34" charset="0"/>
                <a:cs typeface="Arial" panose="020B0604020202020204" pitchFamily="34" charset="0"/>
              </a:defRPr>
            </a:lvl2pPr>
            <a:lvl3pPr marL="1143000" indent="-228600">
              <a:buFont typeface="Wingdings" pitchFamily="2" charset="2"/>
              <a:buChar char="§"/>
              <a:defRPr sz="1400">
                <a:latin typeface="Arial" panose="020B0604020202020204" pitchFamily="34" charset="0"/>
                <a:cs typeface="Arial" panose="020B0604020202020204" pitchFamily="34" charset="0"/>
              </a:defRPr>
            </a:lvl3pPr>
            <a:lvl4pPr marL="1600200" indent="-228600">
              <a:buFont typeface="Wingdings" pitchFamily="2" charset="2"/>
              <a:buChar char="§"/>
              <a:defRPr sz="1400">
                <a:latin typeface="Arial" panose="020B0604020202020204" pitchFamily="34" charset="0"/>
                <a:cs typeface="Arial" panose="020B0604020202020204" pitchFamily="34" charset="0"/>
              </a:defRPr>
            </a:lvl4pPr>
            <a:lvl5pPr marL="2057400" indent="-228600">
              <a:buFont typeface="Wingdings" pitchFamily="2" charset="2"/>
              <a:buChar cha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82CC6630-CD92-5846-B057-9FA7DF089BED}"/>
              </a:ext>
            </a:extLst>
          </p:cNvPr>
          <p:cNvSpPr>
            <a:spLocks noGrp="1"/>
          </p:cNvSpPr>
          <p:nvPr>
            <p:ph type="title" hasCustomPrompt="1"/>
          </p:nvPr>
        </p:nvSpPr>
        <p:spPr>
          <a:xfrm>
            <a:off x="1676400" y="297168"/>
            <a:ext cx="10515600" cy="483443"/>
          </a:xfrm>
          <a:prstGeom prst="rect">
            <a:avLst/>
          </a:prstGeom>
        </p:spPr>
        <p:txBody>
          <a:bodyPr rIns="365760" anchor="ctr">
            <a:normAutofit/>
          </a:bodyPr>
          <a:lstStyle>
            <a:lvl1pPr algn="r">
              <a:defRPr sz="2800" b="1" i="0">
                <a:latin typeface="Arial" panose="020B0604020202020204" pitchFamily="34" charset="0"/>
                <a:cs typeface="Arial" panose="020B0604020202020204" pitchFamily="34" charset="0"/>
              </a:defRPr>
            </a:lvl1pPr>
          </a:lstStyle>
          <a:p>
            <a:r>
              <a:rPr lang="en-US" dirty="0"/>
              <a:t>Click to edit Master title style 1</a:t>
            </a:r>
          </a:p>
        </p:txBody>
      </p:sp>
      <p:pic>
        <p:nvPicPr>
          <p:cNvPr id="5" name="Picture 4" descr="A black and white logo&#10;&#10;Description automatically generated with low confidence">
            <a:extLst>
              <a:ext uri="{FF2B5EF4-FFF2-40B4-BE49-F238E27FC236}">
                <a16:creationId xmlns:a16="http://schemas.microsoft.com/office/drawing/2014/main" id="{976F9975-DB88-7AFD-0A76-E04C484C131F}"/>
              </a:ext>
            </a:extLst>
          </p:cNvPr>
          <p:cNvPicPr>
            <a:picLocks noChangeAspect="1"/>
          </p:cNvPicPr>
          <p:nvPr/>
        </p:nvPicPr>
        <p:blipFill>
          <a:blip r:embed="rId2"/>
          <a:stretch>
            <a:fillRect/>
          </a:stretch>
        </p:blipFill>
        <p:spPr>
          <a:xfrm>
            <a:off x="310559" y="6014158"/>
            <a:ext cx="1365841" cy="304952"/>
          </a:xfrm>
          <a:prstGeom prst="rect">
            <a:avLst/>
          </a:prstGeom>
        </p:spPr>
      </p:pic>
    </p:spTree>
    <p:extLst>
      <p:ext uri="{BB962C8B-B14F-4D97-AF65-F5344CB8AC3E}">
        <p14:creationId xmlns:p14="http://schemas.microsoft.com/office/powerpoint/2010/main" val="666607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8A585B1-FE18-EC4A-AB8E-AA7BABD54333}"/>
              </a:ext>
            </a:extLst>
          </p:cNvPr>
          <p:cNvSpPr/>
          <p:nvPr/>
        </p:nvSpPr>
        <p:spPr>
          <a:xfrm>
            <a:off x="1" y="1543050"/>
            <a:ext cx="12192000" cy="531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2EA2365C-FD3F-BB4D-858C-EDD1D391BCDF}"/>
              </a:ext>
            </a:extLst>
          </p:cNvPr>
          <p:cNvSpPr>
            <a:spLocks noGrp="1"/>
          </p:cNvSpPr>
          <p:nvPr>
            <p:ph idx="1"/>
          </p:nvPr>
        </p:nvSpPr>
        <p:spPr>
          <a:xfrm>
            <a:off x="382915" y="1943777"/>
            <a:ext cx="11426170" cy="4351338"/>
          </a:xfrm>
          <a:prstGeom prst="rect">
            <a:avLst/>
          </a:prstGeom>
        </p:spPr>
        <p:txBody>
          <a:bodyPr numCol="2">
            <a:normAutofit/>
          </a:bodyPr>
          <a:lstStyle>
            <a:lvl1pPr marL="0" indent="0">
              <a:buFont typeface="Wingdings" pitchFamily="2" charset="2"/>
              <a:buNone/>
              <a:defRPr sz="2000" b="1" i="0">
                <a:latin typeface="Arial" panose="020B0604020202020204" pitchFamily="34" charset="0"/>
                <a:cs typeface="Arial" panose="020B0604020202020204" pitchFamily="34" charset="0"/>
              </a:defRPr>
            </a:lvl1pPr>
            <a:lvl2pPr marL="457200" indent="0">
              <a:buFont typeface="Wingdings" pitchFamily="2" charset="2"/>
              <a:buNone/>
              <a:defRPr sz="1400">
                <a:latin typeface="Arial" panose="020B0604020202020204" pitchFamily="34" charset="0"/>
                <a:cs typeface="Arial" panose="020B0604020202020204" pitchFamily="34" charset="0"/>
              </a:defRPr>
            </a:lvl2pPr>
            <a:lvl3pPr marL="1143000" indent="-228600">
              <a:buFont typeface="Wingdings" pitchFamily="2" charset="2"/>
              <a:buChar char="§"/>
              <a:defRPr sz="1400">
                <a:latin typeface="Arial" panose="020B0604020202020204" pitchFamily="34" charset="0"/>
                <a:cs typeface="Arial" panose="020B0604020202020204" pitchFamily="34" charset="0"/>
              </a:defRPr>
            </a:lvl3pPr>
            <a:lvl4pPr marL="1600200" indent="-228600">
              <a:buFont typeface="Wingdings" pitchFamily="2" charset="2"/>
              <a:buChar char="§"/>
              <a:defRPr sz="1400">
                <a:latin typeface="Arial" panose="020B0604020202020204" pitchFamily="34" charset="0"/>
                <a:cs typeface="Arial" panose="020B0604020202020204" pitchFamily="34" charset="0"/>
              </a:defRPr>
            </a:lvl4pPr>
            <a:lvl5pPr marL="2057400" indent="-228600">
              <a:buFont typeface="Wingdings" pitchFamily="2" charset="2"/>
              <a:buChar cha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a:extLst>
              <a:ext uri="{FF2B5EF4-FFF2-40B4-BE49-F238E27FC236}">
                <a16:creationId xmlns:a16="http://schemas.microsoft.com/office/drawing/2014/main" id="{AD287B94-069F-DD46-A58C-0BE893819048}"/>
              </a:ext>
            </a:extLst>
          </p:cNvPr>
          <p:cNvSpPr>
            <a:spLocks noGrp="1"/>
          </p:cNvSpPr>
          <p:nvPr>
            <p:ph type="title" hasCustomPrompt="1"/>
          </p:nvPr>
        </p:nvSpPr>
        <p:spPr>
          <a:xfrm>
            <a:off x="1676400" y="638513"/>
            <a:ext cx="10515600" cy="483443"/>
          </a:xfrm>
          <a:prstGeom prst="rect">
            <a:avLst/>
          </a:prstGeom>
        </p:spPr>
        <p:txBody>
          <a:bodyPr rIns="365760" anchor="ctr">
            <a:normAutofit/>
          </a:bodyPr>
          <a:lstStyle>
            <a:lvl1pPr algn="r">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 2</a:t>
            </a:r>
          </a:p>
        </p:txBody>
      </p:sp>
      <p:pic>
        <p:nvPicPr>
          <p:cNvPr id="2" name="Picture 1">
            <a:extLst>
              <a:ext uri="{FF2B5EF4-FFF2-40B4-BE49-F238E27FC236}">
                <a16:creationId xmlns:a16="http://schemas.microsoft.com/office/drawing/2014/main" id="{F5D9010D-91D9-A281-99A9-A0B31516CC1A}"/>
              </a:ext>
            </a:extLst>
          </p:cNvPr>
          <p:cNvPicPr>
            <a:picLocks noChangeAspect="1"/>
          </p:cNvPicPr>
          <p:nvPr/>
        </p:nvPicPr>
        <p:blipFill>
          <a:blip r:embed="rId2"/>
          <a:srcRect/>
          <a:stretch/>
        </p:blipFill>
        <p:spPr>
          <a:xfrm>
            <a:off x="10681446" y="6424082"/>
            <a:ext cx="1365841" cy="304951"/>
          </a:xfrm>
          <a:prstGeom prst="rect">
            <a:avLst/>
          </a:prstGeom>
        </p:spPr>
      </p:pic>
    </p:spTree>
    <p:extLst>
      <p:ext uri="{BB962C8B-B14F-4D97-AF65-F5344CB8AC3E}">
        <p14:creationId xmlns:p14="http://schemas.microsoft.com/office/powerpoint/2010/main" val="1912389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fade">
                                          <p:cBhvr>
                                            <p:cTn id="13" dur="500"/>
                                            <p:tgtEl>
                                              <p:spTgt spid="1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fade">
                                          <p:cBhvr>
                                            <p:cTn id="16" dur="500"/>
                                            <p:tgtEl>
                                              <p:spTgt spid="1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fade">
                                          <p:cBhvr>
                                            <p:cTn id="19"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0" fill="hold"/>
                                            <p:tgtEl>
                                              <p:spTgt spid="21"/>
                                            </p:tgtEl>
                                            <p:attrNameLst>
                                              <p:attrName>r</p:attrName>
                                            </p:attrNameLst>
                                          </p:cBhvr>
                                        </p:animRot>
                                      </p:childTnLst>
                                    </p:cTn>
                                  </p:par>
                                  <p:par>
                                    <p:cTn id="7" presetID="2" presetClass="entr" presetSubtype="4" accel="5000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fade">
                                          <p:cBhvr>
                                            <p:cTn id="18" dur="500"/>
                                            <p:tgtEl>
                                              <p:spTgt spid="14">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500"/>
                                            <p:tgtEl>
                                              <p:spTgt spid="14">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xEl>
                                                  <p:pRg st="3" end="3"/>
                                                </p:txEl>
                                              </p:spTgt>
                                            </p:tgtEl>
                                            <p:attrNameLst>
                                              <p:attrName>style.visibility</p:attrName>
                                            </p:attrNameLst>
                                          </p:cBhvr>
                                          <p:to>
                                            <p:strVal val="visible"/>
                                          </p:to>
                                        </p:set>
                                        <p:animEffect transition="in" filter="fade">
                                          <p:cBhvr>
                                            <p:cTn id="24" dur="500"/>
                                            <p:tgtEl>
                                              <p:spTgt spid="14">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A0BEF-C638-C450-B69D-E322BAFD91CA}"/>
              </a:ext>
            </a:extLst>
          </p:cNvPr>
          <p:cNvSpPr/>
          <p:nvPr/>
        </p:nvSpPr>
        <p:spPr>
          <a:xfrm>
            <a:off x="691661" y="677007"/>
            <a:ext cx="10808677" cy="5503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9542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6A34C3-74D8-9C48-9268-9366CDA54261}"/>
              </a:ext>
            </a:extLst>
          </p:cNvPr>
          <p:cNvSpPr/>
          <p:nvPr/>
        </p:nvSpPr>
        <p:spPr>
          <a:xfrm>
            <a:off x="-177800" y="-169334"/>
            <a:ext cx="12547599" cy="7196667"/>
          </a:xfrm>
          <a:prstGeom prst="rect">
            <a:avLst/>
          </a:prstGeom>
          <a:solidFill>
            <a:srgbClr val="E9461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461D"/>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58BF4A3B-7409-5E43-A720-29B3635A10CB}"/>
              </a:ext>
            </a:extLst>
          </p:cNvPr>
          <p:cNvSpPr>
            <a:spLocks noGrp="1"/>
          </p:cNvSpPr>
          <p:nvPr>
            <p:ph type="title" hasCustomPrompt="1"/>
          </p:nvPr>
        </p:nvSpPr>
        <p:spPr>
          <a:xfrm>
            <a:off x="834069" y="2022143"/>
            <a:ext cx="10515600" cy="2852737"/>
          </a:xfrm>
          <a:prstGeom prst="rect">
            <a:avLst/>
          </a:prstGeom>
        </p:spPr>
        <p:txBody>
          <a:bodyPr anchor="ctr">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dirty="0"/>
              <a:t>Click to Edit Divider Slide 2</a:t>
            </a:r>
          </a:p>
        </p:txBody>
      </p:sp>
      <p:pic>
        <p:nvPicPr>
          <p:cNvPr id="2" name="Picture 1" descr="A black and white logo&#10;&#10;Description automatically generated with low confidence">
            <a:extLst>
              <a:ext uri="{FF2B5EF4-FFF2-40B4-BE49-F238E27FC236}">
                <a16:creationId xmlns:a16="http://schemas.microsoft.com/office/drawing/2014/main" id="{33C651C0-77F0-2C29-DD29-18A41A8F539A}"/>
              </a:ext>
            </a:extLst>
          </p:cNvPr>
          <p:cNvPicPr>
            <a:picLocks noChangeAspect="1"/>
          </p:cNvPicPr>
          <p:nvPr/>
        </p:nvPicPr>
        <p:blipFill>
          <a:blip r:embed="rId2"/>
          <a:stretch>
            <a:fillRect/>
          </a:stretch>
        </p:blipFill>
        <p:spPr>
          <a:xfrm>
            <a:off x="310559" y="6014158"/>
            <a:ext cx="1365841" cy="304952"/>
          </a:xfrm>
          <a:prstGeom prst="rect">
            <a:avLst/>
          </a:prstGeom>
        </p:spPr>
      </p:pic>
    </p:spTree>
    <p:extLst>
      <p:ext uri="{BB962C8B-B14F-4D97-AF65-F5344CB8AC3E}">
        <p14:creationId xmlns:p14="http://schemas.microsoft.com/office/powerpoint/2010/main" val="61130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0C34-93AB-EC86-2977-94F87E6243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CCD1CC-F9CC-5811-2ECE-96BE94BC28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F15526-A3F2-90AF-7BD6-4CC85ECA3A8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74D4ADE-90B1-C157-0823-4C5A107F48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D255AC-8A59-6678-DA86-86C77967F899}"/>
              </a:ext>
            </a:extLst>
          </p:cNvPr>
          <p:cNvSpPr>
            <a:spLocks noGrp="1"/>
          </p:cNvSpPr>
          <p:nvPr>
            <p:ph type="sldNum" sz="quarter" idx="12"/>
          </p:nvPr>
        </p:nvSpPr>
        <p:spPr/>
        <p:txBody>
          <a:bodyPr/>
          <a:lstStyle/>
          <a:p>
            <a:endParaRPr lang="en-US" dirty="0"/>
          </a:p>
        </p:txBody>
      </p:sp>
      <p:sp>
        <p:nvSpPr>
          <p:cNvPr id="7" name="TextBox 6">
            <a:extLst>
              <a:ext uri="{FF2B5EF4-FFF2-40B4-BE49-F238E27FC236}">
                <a16:creationId xmlns:a16="http://schemas.microsoft.com/office/drawing/2014/main" id="{813AF49C-A568-AFEC-72DF-3E2D6E7CFE4D}"/>
              </a:ext>
            </a:extLst>
          </p:cNvPr>
          <p:cNvSpPr txBox="1"/>
          <p:nvPr userDrawn="1"/>
        </p:nvSpPr>
        <p:spPr>
          <a:xfrm>
            <a:off x="524656" y="14990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40926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82453-4014-07D1-383E-B96F93B8D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4305E1-D10C-DEF3-579E-2856050D83BC}"/>
              </a:ext>
            </a:extLst>
          </p:cNvPr>
          <p:cNvSpPr>
            <a:spLocks noGrp="1"/>
          </p:cNvSpPr>
          <p:nvPr>
            <p:ph idx="1"/>
          </p:nvPr>
        </p:nvSpPr>
        <p:spPr/>
        <p:txBody>
          <a:bodyPr/>
          <a:lstStyle>
            <a:lvl1pPr marL="0" indent="0">
              <a:buNone/>
              <a:defRPr/>
            </a:lvl1pPr>
          </a:lstStyle>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4D26883-D9BD-C741-B6D3-F5ED2655D30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E8675F6-F588-D809-4A4B-23A517F457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D2FD17-5139-A31C-57F1-A158492E39B8}"/>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85258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6A34C3-74D8-9C48-9268-9366CDA54261}"/>
              </a:ext>
            </a:extLst>
          </p:cNvPr>
          <p:cNvSpPr/>
          <p:nvPr userDrawn="1"/>
        </p:nvSpPr>
        <p:spPr>
          <a:xfrm>
            <a:off x="-177800" y="-169334"/>
            <a:ext cx="12547599" cy="7196667"/>
          </a:xfrm>
          <a:prstGeom prst="rect">
            <a:avLst/>
          </a:prstGeom>
          <a:solidFill>
            <a:srgbClr val="E9461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461D"/>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58BF4A3B-7409-5E43-A720-29B3635A10CB}"/>
              </a:ext>
            </a:extLst>
          </p:cNvPr>
          <p:cNvSpPr>
            <a:spLocks noGrp="1"/>
          </p:cNvSpPr>
          <p:nvPr>
            <p:ph type="title" hasCustomPrompt="1"/>
          </p:nvPr>
        </p:nvSpPr>
        <p:spPr>
          <a:xfrm>
            <a:off x="834069" y="2022143"/>
            <a:ext cx="10515600" cy="2852737"/>
          </a:xfrm>
          <a:prstGeom prst="rect">
            <a:avLst/>
          </a:prstGeom>
        </p:spPr>
        <p:txBody>
          <a:bodyPr anchor="ctr">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dirty="0"/>
              <a:t>Click to Edit Divider Slide 2</a:t>
            </a:r>
          </a:p>
        </p:txBody>
      </p:sp>
      <p:pic>
        <p:nvPicPr>
          <p:cNvPr id="2" name="Picture 1" descr="A black and white logo&#10;&#10;Description automatically generated with low confidence">
            <a:extLst>
              <a:ext uri="{FF2B5EF4-FFF2-40B4-BE49-F238E27FC236}">
                <a16:creationId xmlns:a16="http://schemas.microsoft.com/office/drawing/2014/main" id="{33C651C0-77F0-2C29-DD29-18A41A8F539A}"/>
              </a:ext>
            </a:extLst>
          </p:cNvPr>
          <p:cNvPicPr>
            <a:picLocks noChangeAspect="1"/>
          </p:cNvPicPr>
          <p:nvPr userDrawn="1"/>
        </p:nvPicPr>
        <p:blipFill>
          <a:blip r:embed="rId2"/>
          <a:stretch>
            <a:fillRect/>
          </a:stretch>
        </p:blipFill>
        <p:spPr>
          <a:xfrm>
            <a:off x="310559" y="6014158"/>
            <a:ext cx="1365841" cy="304952"/>
          </a:xfrm>
          <a:prstGeom prst="rect">
            <a:avLst/>
          </a:prstGeom>
        </p:spPr>
      </p:pic>
    </p:spTree>
    <p:extLst>
      <p:ext uri="{BB962C8B-B14F-4D97-AF65-F5344CB8AC3E}">
        <p14:creationId xmlns:p14="http://schemas.microsoft.com/office/powerpoint/2010/main" val="345678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E8BBADF-877C-0B8B-FEFC-9C3999548823}"/>
              </a:ext>
            </a:extLst>
          </p:cNvPr>
          <p:cNvPicPr>
            <a:picLocks noChangeAspect="1"/>
          </p:cNvPicPr>
          <p:nvPr/>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8671251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tdconference.org/attendees" TargetMode="External"/><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9.xml"/><Relationship Id="rId3" Type="http://schemas.openxmlformats.org/officeDocument/2006/relationships/slide" Target="slide13.xml"/><Relationship Id="rId7" Type="http://schemas.openxmlformats.org/officeDocument/2006/relationships/slide" Target="slide22.xml"/><Relationship Id="rId12" Type="http://schemas.openxmlformats.org/officeDocument/2006/relationships/slide" Target="slide24.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17.xml"/><Relationship Id="rId11" Type="http://schemas.openxmlformats.org/officeDocument/2006/relationships/slide" Target="slide23.xml"/><Relationship Id="rId5" Type="http://schemas.openxmlformats.org/officeDocument/2006/relationships/slide" Target="slide21.xml"/><Relationship Id="rId10" Type="http://schemas.openxmlformats.org/officeDocument/2006/relationships/slide" Target="slide20.xml"/><Relationship Id="rId4" Type="http://schemas.openxmlformats.org/officeDocument/2006/relationships/slide" Target="slide14.xml"/><Relationship Id="rId9" Type="http://schemas.openxmlformats.org/officeDocument/2006/relationships/slide" Target="slide18.xml"/><Relationship Id="rId14" Type="http://schemas.openxmlformats.org/officeDocument/2006/relationships/slide" Target="slid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A21E-681B-6C1C-59D2-7EC079AB67EA}"/>
              </a:ext>
            </a:extLst>
          </p:cNvPr>
          <p:cNvSpPr>
            <a:spLocks noGrp="1"/>
          </p:cNvSpPr>
          <p:nvPr>
            <p:ph type="ctrTitle"/>
          </p:nvPr>
        </p:nvSpPr>
        <p:spPr>
          <a:xfrm>
            <a:off x="-3529263" y="908525"/>
            <a:ext cx="15865642" cy="2387600"/>
          </a:xfrm>
        </p:spPr>
        <p:txBody>
          <a:bodyPr>
            <a:normAutofit/>
          </a:bodyPr>
          <a:lstStyle/>
          <a:p>
            <a:r>
              <a:rPr lang="en-US" sz="4000" b="1" dirty="0">
                <a:solidFill>
                  <a:schemeClr val="bg1"/>
                </a:solidFill>
              </a:rPr>
              <a:t>Bringing Adult Learning Theories to Life:</a:t>
            </a:r>
          </a:p>
        </p:txBody>
      </p:sp>
      <p:sp>
        <p:nvSpPr>
          <p:cNvPr id="4" name="Subtitle 3">
            <a:extLst>
              <a:ext uri="{FF2B5EF4-FFF2-40B4-BE49-F238E27FC236}">
                <a16:creationId xmlns:a16="http://schemas.microsoft.com/office/drawing/2014/main" id="{2AC9FA4D-BBEF-A59B-2726-FBBCDBB5BFCA}"/>
              </a:ext>
            </a:extLst>
          </p:cNvPr>
          <p:cNvSpPr>
            <a:spLocks noGrp="1"/>
          </p:cNvSpPr>
          <p:nvPr>
            <p:ph type="subTitle" idx="1"/>
          </p:nvPr>
        </p:nvSpPr>
        <p:spPr>
          <a:xfrm>
            <a:off x="366303" y="3823056"/>
            <a:ext cx="9144000" cy="1655762"/>
          </a:xfrm>
        </p:spPr>
        <p:txBody>
          <a:bodyPr/>
          <a:lstStyle/>
          <a:p>
            <a:r>
              <a:rPr lang="en-US" sz="4000" b="1" dirty="0">
                <a:solidFill>
                  <a:schemeClr val="bg1"/>
                </a:solidFill>
                <a:latin typeface="+mj-lt"/>
              </a:rPr>
              <a:t>Necessities for Accidental Trainers</a:t>
            </a:r>
          </a:p>
        </p:txBody>
      </p:sp>
      <p:sp>
        <p:nvSpPr>
          <p:cNvPr id="8" name="Oval 7">
            <a:extLst>
              <a:ext uri="{FF2B5EF4-FFF2-40B4-BE49-F238E27FC236}">
                <a16:creationId xmlns:a16="http://schemas.microsoft.com/office/drawing/2014/main" id="{A06CA7C7-7618-7309-2B78-AE5093FEC80D}"/>
              </a:ext>
            </a:extLst>
          </p:cNvPr>
          <p:cNvSpPr/>
          <p:nvPr/>
        </p:nvSpPr>
        <p:spPr>
          <a:xfrm>
            <a:off x="8856106" y="748959"/>
            <a:ext cx="2596379" cy="3527223"/>
          </a:xfrm>
          <a:prstGeom prst="ellips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CD07384-80DC-4DAF-081D-EEB6F6A72C30}"/>
              </a:ext>
            </a:extLst>
          </p:cNvPr>
          <p:cNvSpPr txBox="1"/>
          <p:nvPr/>
        </p:nvSpPr>
        <p:spPr>
          <a:xfrm>
            <a:off x="8482892" y="4650937"/>
            <a:ext cx="3342805" cy="1077218"/>
          </a:xfrm>
          <a:prstGeom prst="rect">
            <a:avLst/>
          </a:prstGeom>
          <a:noFill/>
        </p:spPr>
        <p:txBody>
          <a:bodyPr wrap="square" rtlCol="0">
            <a:spAutoFit/>
          </a:bodyPr>
          <a:lstStyle/>
          <a:p>
            <a:pPr algn="ctr"/>
            <a:r>
              <a:rPr lang="en-US" sz="3200" b="1" dirty="0">
                <a:solidFill>
                  <a:schemeClr val="bg1"/>
                </a:solidFill>
              </a:rPr>
              <a:t>Lori Ann Roth Ph.D., CPTD, DTM</a:t>
            </a:r>
          </a:p>
        </p:txBody>
      </p:sp>
    </p:spTree>
    <p:extLst>
      <p:ext uri="{BB962C8B-B14F-4D97-AF65-F5344CB8AC3E}">
        <p14:creationId xmlns:p14="http://schemas.microsoft.com/office/powerpoint/2010/main" val="297114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61906F-8A1A-0547-D67D-78533A7E1CFC}"/>
              </a:ext>
            </a:extLst>
          </p:cNvPr>
          <p:cNvSpPr>
            <a:spLocks noGrp="1"/>
          </p:cNvSpPr>
          <p:nvPr>
            <p:ph idx="1"/>
          </p:nvPr>
        </p:nvSpPr>
        <p:spPr>
          <a:xfrm>
            <a:off x="2308642" y="2264983"/>
            <a:ext cx="18305464" cy="4977247"/>
          </a:xfrm>
        </p:spPr>
        <p:txBody>
          <a:bodyPr>
            <a:normAutofit/>
          </a:bodyPr>
          <a:lstStyle/>
          <a:p>
            <a:pPr algn="ctr"/>
            <a:r>
              <a:rPr lang="en-US" sz="3600" b="0" i="0" u="none" strike="noStrike" dirty="0">
                <a:solidFill>
                  <a:srgbClr val="181818"/>
                </a:solidFill>
                <a:effectLst/>
                <a:latin typeface="Merriweather" pitchFamily="2" charset="77"/>
              </a:rPr>
              <a:t>“People don't care how much you know until they know how much you care” </a:t>
            </a:r>
            <a:br>
              <a:rPr lang="en-US" sz="3600" b="0" i="0" u="none" strike="noStrike" dirty="0">
                <a:solidFill>
                  <a:srgbClr val="181818"/>
                </a:solidFill>
                <a:effectLst/>
                <a:latin typeface="Merriweather" pitchFamily="2" charset="77"/>
              </a:rPr>
            </a:br>
            <a:endParaRPr lang="en-US" sz="3600" b="0" i="0" u="none" strike="noStrike" dirty="0">
              <a:solidFill>
                <a:srgbClr val="181818"/>
              </a:solidFill>
              <a:effectLst/>
              <a:latin typeface="Merriweather" pitchFamily="2" charset="77"/>
            </a:endParaRPr>
          </a:p>
          <a:p>
            <a:pPr algn="ctr"/>
            <a:r>
              <a:rPr lang="en-US" sz="3600" b="0" i="0" u="none" strike="noStrike" dirty="0">
                <a:solidFill>
                  <a:srgbClr val="181818"/>
                </a:solidFill>
                <a:effectLst/>
                <a:highlight>
                  <a:srgbClr val="FFFFFF"/>
                </a:highlight>
                <a:latin typeface="Merriweather" pitchFamily="2" charset="77"/>
              </a:rPr>
              <a:t>― </a:t>
            </a:r>
            <a:r>
              <a:rPr lang="en-US" sz="3600" b="1" i="0" u="none" strike="noStrike" dirty="0">
                <a:solidFill>
                  <a:srgbClr val="333333"/>
                </a:solidFill>
                <a:effectLst/>
                <a:latin typeface="Lato" panose="020F0502020204030203" pitchFamily="34" charset="0"/>
              </a:rPr>
              <a:t>Theodore Roosevelt</a:t>
            </a:r>
            <a:endParaRPr lang="en-US" sz="3600" dirty="0"/>
          </a:p>
        </p:txBody>
      </p:sp>
      <p:sp>
        <p:nvSpPr>
          <p:cNvPr id="4" name="Title 3">
            <a:extLst>
              <a:ext uri="{FF2B5EF4-FFF2-40B4-BE49-F238E27FC236}">
                <a16:creationId xmlns:a16="http://schemas.microsoft.com/office/drawing/2014/main" id="{91DC8F02-EBFB-BD3C-4974-CB9624CB7A45}"/>
              </a:ext>
            </a:extLst>
          </p:cNvPr>
          <p:cNvSpPr>
            <a:spLocks noGrp="1"/>
          </p:cNvSpPr>
          <p:nvPr>
            <p:ph type="title"/>
          </p:nvPr>
        </p:nvSpPr>
        <p:spPr/>
        <p:txBody>
          <a:bodyPr/>
          <a:lstStyle/>
          <a:p>
            <a:r>
              <a:rPr lang="en-US" dirty="0"/>
              <a:t>Action Plan – What did I learn?</a:t>
            </a:r>
          </a:p>
        </p:txBody>
      </p:sp>
    </p:spTree>
    <p:extLst>
      <p:ext uri="{BB962C8B-B14F-4D97-AF65-F5344CB8AC3E}">
        <p14:creationId xmlns:p14="http://schemas.microsoft.com/office/powerpoint/2010/main" val="474003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laughing in front of a glass wall with post-it notes&#10;&#10;Description automatically generated">
            <a:extLst>
              <a:ext uri="{FF2B5EF4-FFF2-40B4-BE49-F238E27FC236}">
                <a16:creationId xmlns:a16="http://schemas.microsoft.com/office/drawing/2014/main" id="{ABB37EF3-A059-7A31-E83A-984A9C347568}"/>
              </a:ext>
            </a:extLst>
          </p:cNvPr>
          <p:cNvPicPr>
            <a:picLocks noGrp="1" noChangeAspect="1"/>
          </p:cNvPicPr>
          <p:nvPr>
            <p:ph idx="1"/>
          </p:nvPr>
        </p:nvPicPr>
        <p:blipFill>
          <a:blip r:embed="rId3"/>
          <a:stretch>
            <a:fillRect/>
          </a:stretch>
        </p:blipFill>
        <p:spPr>
          <a:xfrm>
            <a:off x="5581310" y="247310"/>
            <a:ext cx="6610690" cy="6610690"/>
          </a:xfrm>
        </p:spPr>
      </p:pic>
      <p:sp>
        <p:nvSpPr>
          <p:cNvPr id="2" name="Title 1">
            <a:extLst>
              <a:ext uri="{FF2B5EF4-FFF2-40B4-BE49-F238E27FC236}">
                <a16:creationId xmlns:a16="http://schemas.microsoft.com/office/drawing/2014/main" id="{E27546D0-B0FD-D97C-8A68-D057E6EF28E3}"/>
              </a:ext>
            </a:extLst>
          </p:cNvPr>
          <p:cNvSpPr>
            <a:spLocks noGrp="1"/>
          </p:cNvSpPr>
          <p:nvPr>
            <p:ph type="title"/>
          </p:nvPr>
        </p:nvSpPr>
        <p:spPr>
          <a:xfrm>
            <a:off x="702129" y="1873507"/>
            <a:ext cx="4762500" cy="2682164"/>
          </a:xfrm>
        </p:spPr>
        <p:txBody>
          <a:bodyPr>
            <a:normAutofit/>
          </a:bodyPr>
          <a:lstStyle/>
          <a:p>
            <a:r>
              <a:rPr lang="en-US" dirty="0"/>
              <a:t>What was your</a:t>
            </a:r>
            <a:br>
              <a:rPr lang="en-US" dirty="0"/>
            </a:br>
            <a:r>
              <a:rPr lang="en-US" dirty="0"/>
              <a:t>best take away?</a:t>
            </a:r>
          </a:p>
        </p:txBody>
      </p:sp>
    </p:spTree>
    <p:extLst>
      <p:ext uri="{BB962C8B-B14F-4D97-AF65-F5344CB8AC3E}">
        <p14:creationId xmlns:p14="http://schemas.microsoft.com/office/powerpoint/2010/main" val="216922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a:extLst>
              <a:ext uri="{FF2B5EF4-FFF2-40B4-BE49-F238E27FC236}">
                <a16:creationId xmlns:a16="http://schemas.microsoft.com/office/drawing/2014/main" id="{11550F79-902A-A549-A459-ACA912EEFE87}"/>
              </a:ext>
            </a:extLst>
          </p:cNvPr>
          <p:cNvSpPr/>
          <p:nvPr/>
        </p:nvSpPr>
        <p:spPr>
          <a:xfrm>
            <a:off x="5050889" y="3909789"/>
            <a:ext cx="2090221" cy="1279832"/>
          </a:xfrm>
          <a:prstGeom prst="wedgeRoundRectCallout">
            <a:avLst>
              <a:gd name="adj1" fmla="val 44124"/>
              <a:gd name="adj2" fmla="val 8631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en-US" sz="2000" b="1" dirty="0">
                <a:solidFill>
                  <a:schemeClr val="tx1">
                    <a:lumMod val="85000"/>
                    <a:lumOff val="15000"/>
                  </a:schemeClr>
                </a:solidFill>
                <a:latin typeface="Arial" panose="020B0604020202020204" pitchFamily="34" charset="0"/>
                <a:cs typeface="Arial" panose="020B0604020202020204" pitchFamily="34" charset="0"/>
              </a:rPr>
              <a:t>FEEDBACK COUNTS</a:t>
            </a:r>
          </a:p>
        </p:txBody>
      </p:sp>
      <p:cxnSp>
        <p:nvCxnSpPr>
          <p:cNvPr id="6" name="Straight Connector 5">
            <a:extLst>
              <a:ext uri="{FF2B5EF4-FFF2-40B4-BE49-F238E27FC236}">
                <a16:creationId xmlns:a16="http://schemas.microsoft.com/office/drawing/2014/main" id="{59C57F33-95F8-2841-BB8F-69532F0D0657}"/>
              </a:ext>
            </a:extLst>
          </p:cNvPr>
          <p:cNvCxnSpPr>
            <a:cxnSpLocks/>
          </p:cNvCxnSpPr>
          <p:nvPr/>
        </p:nvCxnSpPr>
        <p:spPr>
          <a:xfrm flipV="1">
            <a:off x="3744628" y="845273"/>
            <a:ext cx="0" cy="2201679"/>
          </a:xfrm>
          <a:prstGeom prst="line">
            <a:avLst/>
          </a:prstGeom>
          <a:ln w="76200">
            <a:solidFill>
              <a:schemeClr val="bg1">
                <a:alpha val="79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8867B50-71E3-4CD0-7997-159B1391C60D}"/>
              </a:ext>
            </a:extLst>
          </p:cNvPr>
          <p:cNvPicPr>
            <a:picLocks noChangeAspect="1"/>
          </p:cNvPicPr>
          <p:nvPr/>
        </p:nvPicPr>
        <p:blipFill>
          <a:blip r:embed="rId2"/>
          <a:srcRect/>
          <a:stretch/>
        </p:blipFill>
        <p:spPr>
          <a:xfrm>
            <a:off x="10003827" y="3316077"/>
            <a:ext cx="1233628" cy="1233628"/>
          </a:xfrm>
          <a:prstGeom prst="rect">
            <a:avLst/>
          </a:prstGeom>
        </p:spPr>
      </p:pic>
      <p:sp>
        <p:nvSpPr>
          <p:cNvPr id="7" name="TextBox 6">
            <a:extLst>
              <a:ext uri="{FF2B5EF4-FFF2-40B4-BE49-F238E27FC236}">
                <a16:creationId xmlns:a16="http://schemas.microsoft.com/office/drawing/2014/main" id="{24A7B9F1-DE0A-6A21-6B70-2C7F651534BA}"/>
              </a:ext>
            </a:extLst>
          </p:cNvPr>
          <p:cNvSpPr txBox="1"/>
          <p:nvPr/>
        </p:nvSpPr>
        <p:spPr>
          <a:xfrm>
            <a:off x="3949469" y="930371"/>
            <a:ext cx="6292291" cy="2123658"/>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Your feedback helps ATD continue to provide top-notch educational programs that help you stay on top of a changing profession. </a:t>
            </a:r>
          </a:p>
          <a:p>
            <a:endParaRPr lang="en-US" sz="2400"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The evaluation form for this session is available via QR code and at the following link: </a:t>
            </a:r>
            <a:r>
              <a:rPr lang="en-US"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https://core4.td.org/</a:t>
            </a:r>
            <a:r>
              <a:rPr lang="en-US" b="1" dirty="0">
                <a:solidFill>
                  <a:schemeClr val="bg1"/>
                </a:solidFill>
                <a:latin typeface="Arial" panose="020B0604020202020204" pitchFamily="34" charset="0"/>
                <a:cs typeface="Arial" panose="020B0604020202020204" pitchFamily="34" charset="0"/>
              </a:rPr>
              <a:t>.</a:t>
            </a:r>
          </a:p>
        </p:txBody>
      </p:sp>
      <p:pic>
        <p:nvPicPr>
          <p:cNvPr id="4" name="Picture 3" descr="A qr code on a white background&#10;&#10;Description automatically generated">
            <a:extLst>
              <a:ext uri="{FF2B5EF4-FFF2-40B4-BE49-F238E27FC236}">
                <a16:creationId xmlns:a16="http://schemas.microsoft.com/office/drawing/2014/main" id="{8BEC581E-266F-AA26-C563-36A385ACDA9D}"/>
              </a:ext>
            </a:extLst>
          </p:cNvPr>
          <p:cNvPicPr>
            <a:picLocks noChangeAspect="1"/>
          </p:cNvPicPr>
          <p:nvPr/>
        </p:nvPicPr>
        <p:blipFill>
          <a:blip r:embed="rId2"/>
          <a:stretch>
            <a:fillRect/>
          </a:stretch>
        </p:blipFill>
        <p:spPr>
          <a:xfrm>
            <a:off x="9407710" y="3225828"/>
            <a:ext cx="2647754" cy="2647754"/>
          </a:xfrm>
          <a:prstGeom prst="rect">
            <a:avLst/>
          </a:prstGeom>
        </p:spPr>
      </p:pic>
    </p:spTree>
    <p:extLst>
      <p:ext uri="{BB962C8B-B14F-4D97-AF65-F5344CB8AC3E}">
        <p14:creationId xmlns:p14="http://schemas.microsoft.com/office/powerpoint/2010/main" val="117822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6" presetClass="emph" presetSubtype="0" accel="50000" fill="hold" grpId="0" nodeType="afterEffect" p14:presetBounceEnd="50000">
                                      <p:stCondLst>
                                        <p:cond delay="0"/>
                                      </p:stCondLst>
                                      <p:childTnLst>
                                        <p:animScale p14:bounceEnd="50000">
                                          <p:cBhvr>
                                            <p:cTn id="9" dur="5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6" presetClass="emph" presetSubtype="0" accel="50000" fill="hold" grpId="0" nodeType="afterEffect">
                                      <p:stCondLst>
                                        <p:cond delay="0"/>
                                      </p:stCondLst>
                                      <p:childTnLst>
                                        <p:animScale>
                                          <p:cBhvr>
                                            <p:cTn id="9" dur="5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EF6DE4-84FA-F716-2A5E-9FA0EB4E924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Maslow’s hierarchy of Needs</a:t>
            </a:r>
          </a:p>
        </p:txBody>
      </p:sp>
      <p:pic>
        <p:nvPicPr>
          <p:cNvPr id="1026" name="Picture 2" descr="Maslow's Hierarchy of Needs">
            <a:extLst>
              <a:ext uri="{FF2B5EF4-FFF2-40B4-BE49-F238E27FC236}">
                <a16:creationId xmlns:a16="http://schemas.microsoft.com/office/drawing/2014/main" id="{CBCC576C-7B94-6160-6577-6EE374A0F74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732420" y="-174966"/>
            <a:ext cx="7038047" cy="7038047"/>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Custom 2">
            <a:hlinkClick r:id="rId4" action="ppaction://hlinksldjump" highlightClick="1"/>
            <a:extLst>
              <a:ext uri="{FF2B5EF4-FFF2-40B4-BE49-F238E27FC236}">
                <a16:creationId xmlns:a16="http://schemas.microsoft.com/office/drawing/2014/main" id="{E35EB247-B81E-2477-F803-6A780C0E024E}"/>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Return</a:t>
            </a:r>
          </a:p>
        </p:txBody>
      </p:sp>
    </p:spTree>
    <p:extLst>
      <p:ext uri="{BB962C8B-B14F-4D97-AF65-F5344CB8AC3E}">
        <p14:creationId xmlns:p14="http://schemas.microsoft.com/office/powerpoint/2010/main" val="2374812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11CA3D-2C15-635F-E3BC-21659E907490}"/>
              </a:ext>
            </a:extLst>
          </p:cNvPr>
          <p:cNvSpPr>
            <a:spLocks noGrp="1"/>
          </p:cNvSpPr>
          <p:nvPr>
            <p:ph idx="1"/>
          </p:nvPr>
        </p:nvSpPr>
        <p:spPr>
          <a:xfrm>
            <a:off x="2133599" y="1880753"/>
            <a:ext cx="6036733" cy="4977247"/>
          </a:xfrm>
        </p:spPr>
        <p:txBody>
          <a:bodyPr/>
          <a:lstStyle/>
          <a:p>
            <a:pPr marL="342900" indent="-342900">
              <a:buFont typeface="Arial" panose="020B0604020202020204" pitchFamily="34" charset="0"/>
              <a:buChar char="•"/>
            </a:pPr>
            <a:r>
              <a:rPr lang="en-US" b="0" dirty="0"/>
              <a:t>Self direction</a:t>
            </a:r>
            <a:br>
              <a:rPr lang="en-US" b="0" dirty="0"/>
            </a:br>
            <a:endParaRPr lang="en-US" b="0" dirty="0"/>
          </a:p>
          <a:p>
            <a:pPr marL="342900" indent="-342900">
              <a:buFont typeface="Arial" panose="020B0604020202020204" pitchFamily="34" charset="0"/>
              <a:buChar char="•"/>
            </a:pPr>
            <a:r>
              <a:rPr lang="en-US" b="0" dirty="0"/>
              <a:t>Experience</a:t>
            </a:r>
            <a:br>
              <a:rPr lang="en-US" b="0" dirty="0"/>
            </a:br>
            <a:endParaRPr lang="en-US" b="0" dirty="0"/>
          </a:p>
          <a:p>
            <a:pPr marL="342900" indent="-342900">
              <a:buFont typeface="Arial" panose="020B0604020202020204" pitchFamily="34" charset="0"/>
              <a:buChar char="•"/>
            </a:pPr>
            <a:r>
              <a:rPr lang="en-US" b="0" dirty="0"/>
              <a:t>Readiness to learn</a:t>
            </a:r>
            <a:br>
              <a:rPr lang="en-US" b="0" dirty="0"/>
            </a:br>
            <a:endParaRPr lang="en-US" b="0" dirty="0"/>
          </a:p>
          <a:p>
            <a:pPr marL="342900" indent="-342900">
              <a:buFont typeface="Arial" panose="020B0604020202020204" pitchFamily="34" charset="0"/>
              <a:buChar char="•"/>
            </a:pPr>
            <a:r>
              <a:rPr lang="en-US" b="0" dirty="0"/>
              <a:t>Problem-solving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E91B09E6-AC03-AD92-AD0A-9C7D39FBAB00}"/>
              </a:ext>
            </a:extLst>
          </p:cNvPr>
          <p:cNvSpPr>
            <a:spLocks noGrp="1"/>
          </p:cNvSpPr>
          <p:nvPr>
            <p:ph type="title"/>
          </p:nvPr>
        </p:nvSpPr>
        <p:spPr/>
        <p:txBody>
          <a:bodyPr/>
          <a:lstStyle/>
          <a:p>
            <a:r>
              <a:rPr lang="en-US" dirty="0"/>
              <a:t>Malcolm Knowles Andragogy &amp; Self-Directed Learning</a:t>
            </a:r>
          </a:p>
        </p:txBody>
      </p:sp>
      <p:sp>
        <p:nvSpPr>
          <p:cNvPr id="4" name="Content Placeholder 1">
            <a:extLst>
              <a:ext uri="{FF2B5EF4-FFF2-40B4-BE49-F238E27FC236}">
                <a16:creationId xmlns:a16="http://schemas.microsoft.com/office/drawing/2014/main" id="{135BD1E1-4FE7-028C-7CBE-C074623831AD}"/>
              </a:ext>
            </a:extLst>
          </p:cNvPr>
          <p:cNvSpPr txBox="1">
            <a:spLocks/>
          </p:cNvSpPr>
          <p:nvPr/>
        </p:nvSpPr>
        <p:spPr>
          <a:xfrm>
            <a:off x="7458242" y="160421"/>
            <a:ext cx="8086558" cy="4977247"/>
          </a:xfrm>
          <a:prstGeom prst="rect">
            <a:avLst/>
          </a:prstGeom>
        </p:spPr>
        <p:txBody>
          <a:bodyPr numCol="2">
            <a:normAutofit/>
          </a:bodyPr>
          <a:lstStyle>
            <a:lvl1pPr marL="0" indent="0" algn="l" defTabSz="914400" rtl="0" eaLnBrk="1" latinLnBrk="0" hangingPunct="1">
              <a:lnSpc>
                <a:spcPct val="90000"/>
              </a:lnSpc>
              <a:spcBef>
                <a:spcPts val="1000"/>
              </a:spcBef>
              <a:buFont typeface="Wingdings" pitchFamily="2" charset="2"/>
              <a:buNone/>
              <a:defRPr sz="20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itchFamily="2" charset="2"/>
              <a:buNone/>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0" dirty="0"/>
              <a:t>Learners set their own goals</a:t>
            </a:r>
            <a:br>
              <a:rPr lang="en-US" b="0" dirty="0"/>
            </a:br>
            <a:endParaRPr lang="en-US" b="0" dirty="0"/>
          </a:p>
          <a:p>
            <a:pPr marL="342900" indent="-342900">
              <a:buFont typeface="Arial" panose="020B0604020202020204" pitchFamily="34" charset="0"/>
              <a:buChar char="•"/>
            </a:pPr>
            <a:r>
              <a:rPr lang="en-US" b="0" dirty="0"/>
              <a:t>Identify resources</a:t>
            </a:r>
            <a:br>
              <a:rPr lang="en-US" b="0" dirty="0"/>
            </a:br>
            <a:endParaRPr lang="en-US" b="0" dirty="0"/>
          </a:p>
          <a:p>
            <a:pPr marL="342900" indent="-342900">
              <a:buFont typeface="Arial" panose="020B0604020202020204" pitchFamily="34" charset="0"/>
              <a:buChar char="•"/>
            </a:pPr>
            <a:r>
              <a:rPr lang="en-US" b="0" dirty="0"/>
              <a:t>Evaluate their own progress</a:t>
            </a:r>
            <a:br>
              <a:rPr lang="en-US" b="0" dirty="0"/>
            </a:br>
            <a:endParaRPr lang="en-US" b="0" dirty="0"/>
          </a:p>
          <a:p>
            <a:pPr marL="342900" indent="-342900">
              <a:buFont typeface="Arial" panose="020B0604020202020204" pitchFamily="34" charset="0"/>
              <a:buChar char="•"/>
            </a:pPr>
            <a:r>
              <a:rPr lang="en-US" b="0" dirty="0"/>
              <a:t>Autonomy and Empowerment</a:t>
            </a:r>
          </a:p>
        </p:txBody>
      </p:sp>
      <p:sp>
        <p:nvSpPr>
          <p:cNvPr id="5" name="Rectangle 4">
            <a:extLst>
              <a:ext uri="{FF2B5EF4-FFF2-40B4-BE49-F238E27FC236}">
                <a16:creationId xmlns:a16="http://schemas.microsoft.com/office/drawing/2014/main" id="{F8D59342-2ECD-197F-09A8-9EC5CBF4B713}"/>
              </a:ext>
            </a:extLst>
          </p:cNvPr>
          <p:cNvSpPr/>
          <p:nvPr/>
        </p:nvSpPr>
        <p:spPr>
          <a:xfrm rot="20737976">
            <a:off x="4689190" y="4927524"/>
            <a:ext cx="3198633"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Andragogy</a:t>
            </a:r>
          </a:p>
        </p:txBody>
      </p:sp>
      <p:sp>
        <p:nvSpPr>
          <p:cNvPr id="6" name="Action Button: Custom 5">
            <a:hlinkClick r:id="rId3" action="ppaction://hlinksldjump" highlightClick="1"/>
            <a:extLst>
              <a:ext uri="{FF2B5EF4-FFF2-40B4-BE49-F238E27FC236}">
                <a16:creationId xmlns:a16="http://schemas.microsoft.com/office/drawing/2014/main" id="{712B5C87-2F11-7A56-A5AA-96EAB3E0FC4F}"/>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Return</a:t>
            </a:r>
          </a:p>
        </p:txBody>
      </p:sp>
    </p:spTree>
    <p:extLst>
      <p:ext uri="{BB962C8B-B14F-4D97-AF65-F5344CB8AC3E}">
        <p14:creationId xmlns:p14="http://schemas.microsoft.com/office/powerpoint/2010/main" val="1276047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11CA3D-2C15-635F-E3BC-21659E907490}"/>
              </a:ext>
            </a:extLst>
          </p:cNvPr>
          <p:cNvSpPr>
            <a:spLocks noGrp="1"/>
          </p:cNvSpPr>
          <p:nvPr>
            <p:ph idx="1"/>
          </p:nvPr>
        </p:nvSpPr>
        <p:spPr>
          <a:xfrm>
            <a:off x="2133599" y="1880753"/>
            <a:ext cx="8807117" cy="4977247"/>
          </a:xfrm>
        </p:spPr>
        <p:txBody>
          <a:bodyPr/>
          <a:lstStyle/>
          <a:p>
            <a:r>
              <a:rPr lang="en-US" dirty="0"/>
              <a:t>Gamification</a:t>
            </a:r>
          </a:p>
          <a:p>
            <a:pPr marL="342900" indent="-342900">
              <a:buFont typeface="Arial" panose="020B0604020202020204" pitchFamily="34" charset="0"/>
              <a:buChar char="•"/>
            </a:pPr>
            <a:r>
              <a:rPr lang="en-US" b="0" dirty="0"/>
              <a:t>Uses game design elements in non-game contexts</a:t>
            </a:r>
            <a:br>
              <a:rPr lang="en-US" b="0" dirty="0"/>
            </a:br>
            <a:endParaRPr lang="en-US" b="0" dirty="0"/>
          </a:p>
          <a:p>
            <a:pPr marL="342900" indent="-342900">
              <a:buFont typeface="Arial" panose="020B0604020202020204" pitchFamily="34" charset="0"/>
              <a:buChar char="•"/>
            </a:pPr>
            <a:r>
              <a:rPr lang="en-US" b="0" dirty="0"/>
              <a:t>Engages and motivates learners</a:t>
            </a:r>
            <a:br>
              <a:rPr lang="en-US" b="0" dirty="0"/>
            </a:br>
            <a:endParaRPr lang="en-US" b="0" dirty="0"/>
          </a:p>
          <a:p>
            <a:pPr marL="342900" indent="-342900">
              <a:buFont typeface="Arial" panose="020B0604020202020204" pitchFamily="34" charset="0"/>
              <a:buChar char="•"/>
            </a:pPr>
            <a:r>
              <a:rPr lang="en-US" b="0" dirty="0"/>
              <a:t>Enhances retention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E91B09E6-AC03-AD92-AD0A-9C7D39FBAB00}"/>
              </a:ext>
            </a:extLst>
          </p:cNvPr>
          <p:cNvSpPr>
            <a:spLocks noGrp="1"/>
          </p:cNvSpPr>
          <p:nvPr>
            <p:ph type="title"/>
          </p:nvPr>
        </p:nvSpPr>
        <p:spPr/>
        <p:txBody>
          <a:bodyPr/>
          <a:lstStyle/>
          <a:p>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Gamification</a:t>
            </a:r>
            <a:r>
              <a:rPr lang="en-US"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 Learning</a:t>
            </a:r>
            <a:endParaRPr lang="en-US" dirty="0"/>
          </a:p>
        </p:txBody>
      </p:sp>
      <p:pic>
        <p:nvPicPr>
          <p:cNvPr id="1026" name="Picture 2">
            <a:extLst>
              <a:ext uri="{FF2B5EF4-FFF2-40B4-BE49-F238E27FC236}">
                <a16:creationId xmlns:a16="http://schemas.microsoft.com/office/drawing/2014/main" id="{D0DE77E7-95AE-E61E-A415-4EC0F0760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752" y="1880752"/>
            <a:ext cx="4977248" cy="4977248"/>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Custom 3">
            <a:hlinkClick r:id="rId4" action="ppaction://hlinksldjump" highlightClick="1"/>
            <a:extLst>
              <a:ext uri="{FF2B5EF4-FFF2-40B4-BE49-F238E27FC236}">
                <a16:creationId xmlns:a16="http://schemas.microsoft.com/office/drawing/2014/main" id="{BCBC17CB-D22F-C3D9-EC5E-5B0220FE4F7F}"/>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Return</a:t>
            </a:r>
          </a:p>
        </p:txBody>
      </p:sp>
    </p:spTree>
    <p:extLst>
      <p:ext uri="{BB962C8B-B14F-4D97-AF65-F5344CB8AC3E}">
        <p14:creationId xmlns:p14="http://schemas.microsoft.com/office/powerpoint/2010/main" val="2133846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74BB87-222F-1DDB-4C34-46F55BE2B894}"/>
              </a:ext>
            </a:extLst>
          </p:cNvPr>
          <p:cNvSpPr>
            <a:spLocks noGrp="1"/>
          </p:cNvSpPr>
          <p:nvPr>
            <p:ph type="title"/>
          </p:nvPr>
        </p:nvSpPr>
        <p:spPr/>
        <p:txBody>
          <a:bodyPr/>
          <a:lstStyle/>
          <a:p>
            <a:r>
              <a:rPr lang="en-US" dirty="0"/>
              <a:t>Lev Vygotsky &amp; Jean Piaget Constructivism</a:t>
            </a:r>
          </a:p>
        </p:txBody>
      </p:sp>
      <p:sp>
        <p:nvSpPr>
          <p:cNvPr id="6" name="Content Placeholder 1">
            <a:extLst>
              <a:ext uri="{FF2B5EF4-FFF2-40B4-BE49-F238E27FC236}">
                <a16:creationId xmlns:a16="http://schemas.microsoft.com/office/drawing/2014/main" id="{0BADD373-15E7-DB2F-B0EA-9366078B5B1E}"/>
              </a:ext>
            </a:extLst>
          </p:cNvPr>
          <p:cNvSpPr txBox="1">
            <a:spLocks noGrp="1"/>
          </p:cNvSpPr>
          <p:nvPr>
            <p:ph idx="1"/>
          </p:nvPr>
        </p:nvSpPr>
        <p:spPr>
          <a:xfrm>
            <a:off x="2372810" y="1446835"/>
            <a:ext cx="11952790" cy="4977247"/>
          </a:xfrm>
          <a:prstGeom prst="rect">
            <a:avLst/>
          </a:prstGeom>
        </p:spPr>
        <p:txBody>
          <a:bodyPr numCol="2">
            <a:normAutofit/>
          </a:bodyPr>
          <a:lstStyle>
            <a:lvl1pPr marL="0" indent="0" algn="l" defTabSz="914400" rtl="0" eaLnBrk="1" latinLnBrk="0" hangingPunct="1">
              <a:lnSpc>
                <a:spcPct val="90000"/>
              </a:lnSpc>
              <a:spcBef>
                <a:spcPts val="1000"/>
              </a:spcBef>
              <a:buFont typeface="Wingdings" pitchFamily="2" charset="2"/>
              <a:buNone/>
              <a:defRPr sz="20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itchFamily="2" charset="2"/>
              <a:buNone/>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dirty="0"/>
              <a:t>Constructivism</a:t>
            </a:r>
          </a:p>
          <a:p>
            <a:pPr marL="342900" indent="-342900">
              <a:buFont typeface="Arial" panose="020B0604020202020204" pitchFamily="34" charset="0"/>
              <a:buChar char="•"/>
            </a:pPr>
            <a:r>
              <a:rPr lang="en-US" b="0" dirty="0"/>
              <a:t>Rely on learner’s past experiences </a:t>
            </a:r>
            <a:br>
              <a:rPr lang="en-US" b="0" dirty="0"/>
            </a:br>
            <a:endParaRPr lang="en-US" b="0" dirty="0"/>
          </a:p>
          <a:p>
            <a:pPr marL="342900" indent="-342900">
              <a:buFont typeface="Arial" panose="020B0604020202020204" pitchFamily="34" charset="0"/>
              <a:buChar char="•"/>
            </a:pPr>
            <a:r>
              <a:rPr lang="en-US" b="0" dirty="0"/>
              <a:t>Learners can reflect on experiences</a:t>
            </a:r>
            <a:br>
              <a:rPr lang="en-US" b="0" dirty="0"/>
            </a:br>
            <a:endParaRPr lang="en-US" b="0" dirty="0"/>
          </a:p>
          <a:p>
            <a:pPr marL="342900" indent="-342900">
              <a:buFont typeface="Arial" panose="020B0604020202020204" pitchFamily="34" charset="0"/>
              <a:buChar char="•"/>
            </a:pPr>
            <a:r>
              <a:rPr lang="en-US" b="0" dirty="0"/>
              <a:t>Encourages exploration and problem solving</a:t>
            </a:r>
          </a:p>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r>
              <a:rPr lang="en-US" b="0" dirty="0"/>
              <a:t>Learners build knowledge in meaningful ways.</a:t>
            </a:r>
          </a:p>
          <a:p>
            <a:pPr marL="342900" indent="-342900">
              <a:buFont typeface="Arial" panose="020B0604020202020204" pitchFamily="34" charset="0"/>
              <a:buChar char="•"/>
            </a:pPr>
            <a:endParaRPr lang="en-US" b="0" dirty="0"/>
          </a:p>
          <a:p>
            <a:endParaRPr lang="en-US" b="0" dirty="0"/>
          </a:p>
        </p:txBody>
      </p:sp>
      <p:pic>
        <p:nvPicPr>
          <p:cNvPr id="8" name="Picture 7" descr="A person sitting at a table&#10;&#10;Description automatically generated">
            <a:extLst>
              <a:ext uri="{FF2B5EF4-FFF2-40B4-BE49-F238E27FC236}">
                <a16:creationId xmlns:a16="http://schemas.microsoft.com/office/drawing/2014/main" id="{A9466FD6-42BB-B6E2-893A-E3A24ED9D966}"/>
              </a:ext>
            </a:extLst>
          </p:cNvPr>
          <p:cNvPicPr>
            <a:picLocks noChangeAspect="1"/>
          </p:cNvPicPr>
          <p:nvPr/>
        </p:nvPicPr>
        <p:blipFill>
          <a:blip r:embed="rId3"/>
          <a:stretch>
            <a:fillRect/>
          </a:stretch>
        </p:blipFill>
        <p:spPr>
          <a:xfrm flipH="1">
            <a:off x="8474242" y="2983832"/>
            <a:ext cx="3874168" cy="3874168"/>
          </a:xfrm>
          <a:prstGeom prst="rect">
            <a:avLst/>
          </a:prstGeom>
        </p:spPr>
      </p:pic>
      <p:sp>
        <p:nvSpPr>
          <p:cNvPr id="2" name="Action Button: Custom 1">
            <a:hlinkClick r:id="rId4" action="ppaction://hlinksldjump" highlightClick="1"/>
            <a:extLst>
              <a:ext uri="{FF2B5EF4-FFF2-40B4-BE49-F238E27FC236}">
                <a16:creationId xmlns:a16="http://schemas.microsoft.com/office/drawing/2014/main" id="{A4FB634A-AB5B-CC80-29A3-7A6E50DD8BE7}"/>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Return</a:t>
            </a:r>
          </a:p>
        </p:txBody>
      </p:sp>
    </p:spTree>
    <p:extLst>
      <p:ext uri="{BB962C8B-B14F-4D97-AF65-F5344CB8AC3E}">
        <p14:creationId xmlns:p14="http://schemas.microsoft.com/office/powerpoint/2010/main" val="1324761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A0478C-4EAF-BC52-8F0A-26293CDB94A5}"/>
              </a:ext>
            </a:extLst>
          </p:cNvPr>
          <p:cNvSpPr>
            <a:spLocks noGrp="1"/>
          </p:cNvSpPr>
          <p:nvPr>
            <p:ph idx="1"/>
          </p:nvPr>
        </p:nvSpPr>
        <p:spPr>
          <a:xfrm>
            <a:off x="2372810" y="1214529"/>
            <a:ext cx="9609450" cy="5643471"/>
          </a:xfrm>
        </p:spPr>
        <p:txBody>
          <a:bodyPr/>
          <a:lstStyle/>
          <a:p>
            <a:r>
              <a:rPr lang="en-US" b="0" dirty="0"/>
              <a:t>Learning through</a:t>
            </a:r>
          </a:p>
          <a:p>
            <a:pPr marL="800100" lvl="1" indent="-342900">
              <a:buFont typeface="Arial" panose="020B0604020202020204" pitchFamily="34" charset="0"/>
              <a:buChar char="•"/>
            </a:pPr>
            <a:r>
              <a:rPr lang="en-US" sz="2000" b="0" dirty="0"/>
              <a:t>observation</a:t>
            </a:r>
          </a:p>
          <a:p>
            <a:pPr marL="800100" lvl="1" indent="-342900">
              <a:buFont typeface="Arial" panose="020B0604020202020204" pitchFamily="34" charset="0"/>
              <a:buChar char="•"/>
            </a:pPr>
            <a:r>
              <a:rPr lang="en-US" sz="2000" b="0" dirty="0"/>
              <a:t>Imitation</a:t>
            </a:r>
          </a:p>
          <a:p>
            <a:pPr marL="800100" lvl="1" indent="-342900">
              <a:buFont typeface="Arial" panose="020B0604020202020204" pitchFamily="34" charset="0"/>
              <a:buChar char="•"/>
            </a:pPr>
            <a:r>
              <a:rPr lang="en-US" sz="2000" b="0" dirty="0"/>
              <a:t>Modeling</a:t>
            </a:r>
            <a:br>
              <a:rPr lang="en-US" sz="2000" b="0" dirty="0"/>
            </a:br>
            <a:endParaRPr lang="en-US" sz="2000" b="0" dirty="0"/>
          </a:p>
          <a:p>
            <a:r>
              <a:rPr lang="en-US" b="0" dirty="0"/>
              <a:t>Social interaction (peer learning)</a:t>
            </a:r>
          </a:p>
          <a:p>
            <a:endParaRPr lang="en-US" b="0" dirty="0"/>
          </a:p>
          <a:p>
            <a:r>
              <a:rPr lang="en-US" b="0" dirty="0"/>
              <a:t>Use group activities</a:t>
            </a:r>
          </a:p>
          <a:p>
            <a:pPr marL="800100" lvl="1" indent="-342900">
              <a:buFont typeface="Arial" panose="020B0604020202020204" pitchFamily="34" charset="0"/>
              <a:buChar char="•"/>
            </a:pPr>
            <a:r>
              <a:rPr lang="en-US" sz="2000" dirty="0"/>
              <a:t>Role plays</a:t>
            </a:r>
          </a:p>
          <a:p>
            <a:pPr marL="800100" lvl="1" indent="-342900">
              <a:buFont typeface="Arial" panose="020B0604020202020204" pitchFamily="34" charset="0"/>
              <a:buChar char="•"/>
            </a:pPr>
            <a:r>
              <a:rPr lang="en-US" sz="2000" dirty="0"/>
              <a:t>Case studies</a:t>
            </a:r>
          </a:p>
          <a:p>
            <a:pPr marL="800100" lvl="1" indent="-342900">
              <a:buFont typeface="Arial" panose="020B0604020202020204" pitchFamily="34" charset="0"/>
              <a:buChar char="•"/>
            </a:pPr>
            <a:r>
              <a:rPr lang="en-US" sz="2000" dirty="0"/>
              <a:t>Scavenger hunts</a:t>
            </a:r>
          </a:p>
          <a:p>
            <a:pPr marL="800100" lvl="1" indent="-342900">
              <a:buFont typeface="Arial" panose="020B0604020202020204" pitchFamily="34" charset="0"/>
              <a:buChar char="•"/>
            </a:pPr>
            <a:endParaRPr lang="en-US" dirty="0"/>
          </a:p>
          <a:p>
            <a:r>
              <a:rPr lang="en-US" b="0" dirty="0"/>
              <a:t>Mentoring</a:t>
            </a:r>
          </a:p>
          <a:p>
            <a:pPr marL="800100" lvl="1" indent="-342900">
              <a:buFont typeface="Arial" panose="020B0604020202020204" pitchFamily="34" charset="0"/>
              <a:buChar char="•"/>
            </a:pPr>
            <a:r>
              <a:rPr lang="en-US" sz="2000" dirty="0"/>
              <a:t>Interact with experienced mentor</a:t>
            </a:r>
          </a:p>
        </p:txBody>
      </p:sp>
      <p:sp>
        <p:nvSpPr>
          <p:cNvPr id="3" name="Title 2">
            <a:extLst>
              <a:ext uri="{FF2B5EF4-FFF2-40B4-BE49-F238E27FC236}">
                <a16:creationId xmlns:a16="http://schemas.microsoft.com/office/drawing/2014/main" id="{132673C9-F736-A424-687F-36F2350AFA1F}"/>
              </a:ext>
            </a:extLst>
          </p:cNvPr>
          <p:cNvSpPr>
            <a:spLocks noGrp="1"/>
          </p:cNvSpPr>
          <p:nvPr>
            <p:ph type="title"/>
          </p:nvPr>
        </p:nvSpPr>
        <p:spPr/>
        <p:txBody>
          <a:bodyPr/>
          <a:lstStyle/>
          <a:p>
            <a:r>
              <a:rPr lang="en-US" dirty="0"/>
              <a:t>Bandura Social/Cognitive</a:t>
            </a:r>
          </a:p>
        </p:txBody>
      </p:sp>
      <p:pic>
        <p:nvPicPr>
          <p:cNvPr id="7" name="Picture 6" descr="Men wearing hardhats and working on a cable&#10;&#10;Description automatically generated">
            <a:extLst>
              <a:ext uri="{FF2B5EF4-FFF2-40B4-BE49-F238E27FC236}">
                <a16:creationId xmlns:a16="http://schemas.microsoft.com/office/drawing/2014/main" id="{5CB2AC4D-DA49-E2DF-E0F6-10CF4752AA0A}"/>
              </a:ext>
            </a:extLst>
          </p:cNvPr>
          <p:cNvPicPr>
            <a:picLocks noChangeAspect="1"/>
          </p:cNvPicPr>
          <p:nvPr/>
        </p:nvPicPr>
        <p:blipFill>
          <a:blip r:embed="rId3"/>
          <a:stretch>
            <a:fillRect/>
          </a:stretch>
        </p:blipFill>
        <p:spPr>
          <a:xfrm>
            <a:off x="7444127" y="1159933"/>
            <a:ext cx="4538133" cy="4538133"/>
          </a:xfrm>
          <a:prstGeom prst="rect">
            <a:avLst/>
          </a:prstGeom>
        </p:spPr>
      </p:pic>
      <p:sp>
        <p:nvSpPr>
          <p:cNvPr id="4" name="Action Button: Custom 3">
            <a:hlinkClick r:id="rId4" action="ppaction://hlinksldjump" highlightClick="1"/>
            <a:extLst>
              <a:ext uri="{FF2B5EF4-FFF2-40B4-BE49-F238E27FC236}">
                <a16:creationId xmlns:a16="http://schemas.microsoft.com/office/drawing/2014/main" id="{D8F47876-CC2D-46A6-6192-EB52765F0C11}"/>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Return</a:t>
            </a:r>
          </a:p>
        </p:txBody>
      </p:sp>
    </p:spTree>
    <p:extLst>
      <p:ext uri="{BB962C8B-B14F-4D97-AF65-F5344CB8AC3E}">
        <p14:creationId xmlns:p14="http://schemas.microsoft.com/office/powerpoint/2010/main" val="3301610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2673C9-F736-A424-687F-36F2350AFA1F}"/>
              </a:ext>
            </a:extLst>
          </p:cNvPr>
          <p:cNvSpPr>
            <a:spLocks noGrp="1"/>
          </p:cNvSpPr>
          <p:nvPr>
            <p:ph type="title"/>
          </p:nvPr>
        </p:nvSpPr>
        <p:spPr>
          <a:xfrm>
            <a:off x="6721681" y="-808102"/>
            <a:ext cx="6564013" cy="1616203"/>
          </a:xfrm>
        </p:spPr>
        <p:txBody>
          <a:bodyPr vert="horz" lIns="91440" tIns="45720" rIns="91440" bIns="45720" rtlCol="0" anchor="b">
            <a:normAutofit/>
          </a:bodyPr>
          <a:lstStyle/>
          <a:p>
            <a:pPr algn="l"/>
            <a:r>
              <a:rPr lang="en-US" sz="3200" kern="1200" dirty="0">
                <a:solidFill>
                  <a:schemeClr val="tx1"/>
                </a:solidFill>
                <a:latin typeface="+mj-lt"/>
                <a:ea typeface="+mj-ea"/>
                <a:cs typeface="+mj-cs"/>
              </a:rPr>
              <a:t>Kolb’s Experiential Learning</a:t>
            </a:r>
          </a:p>
        </p:txBody>
      </p:sp>
      <p:sp>
        <p:nvSpPr>
          <p:cNvPr id="2" name="Content Placeholder 1">
            <a:extLst>
              <a:ext uri="{FF2B5EF4-FFF2-40B4-BE49-F238E27FC236}">
                <a16:creationId xmlns:a16="http://schemas.microsoft.com/office/drawing/2014/main" id="{74A0478C-4EAF-BC52-8F0A-26293CDB94A5}"/>
              </a:ext>
            </a:extLst>
          </p:cNvPr>
          <p:cNvSpPr>
            <a:spLocks noGrp="1"/>
          </p:cNvSpPr>
          <p:nvPr>
            <p:ph idx="1"/>
          </p:nvPr>
        </p:nvSpPr>
        <p:spPr>
          <a:xfrm>
            <a:off x="2741352" y="1414562"/>
            <a:ext cx="17016860" cy="927586"/>
          </a:xfrm>
        </p:spPr>
        <p:txBody>
          <a:bodyPr vert="horz" lIns="91440" tIns="45720" rIns="91440" bIns="45720" rtlCol="0" anchor="t">
            <a:normAutofit/>
          </a:bodyPr>
          <a:lstStyle/>
          <a:p>
            <a:r>
              <a:rPr lang="en-US" b="0" dirty="0">
                <a:latin typeface="+mn-lt"/>
                <a:cs typeface="+mn-cs"/>
              </a:rPr>
              <a:t>Adults bring personal and professional experiences to their learning.</a:t>
            </a:r>
          </a:p>
          <a:p>
            <a:endParaRPr lang="en-US" b="0" dirty="0">
              <a:latin typeface="+mn-lt"/>
              <a:cs typeface="+mn-cs"/>
            </a:endParaRPr>
          </a:p>
        </p:txBody>
      </p:sp>
      <p:grpSp>
        <p:nvGrpSpPr>
          <p:cNvPr id="2055" name="Group 2054">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056" name="Rectangle 2055">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1">
            <a:extLst>
              <a:ext uri="{FF2B5EF4-FFF2-40B4-BE49-F238E27FC236}">
                <a16:creationId xmlns:a16="http://schemas.microsoft.com/office/drawing/2014/main" id="{CC5A6071-BFDD-38EF-32FB-C9378A30239F}"/>
              </a:ext>
            </a:extLst>
          </p:cNvPr>
          <p:cNvSpPr txBox="1">
            <a:spLocks/>
          </p:cNvSpPr>
          <p:nvPr/>
        </p:nvSpPr>
        <p:spPr>
          <a:xfrm>
            <a:off x="2494290" y="3527553"/>
            <a:ext cx="8719142" cy="1769583"/>
          </a:xfrm>
          <a:prstGeom prst="rect">
            <a:avLst/>
          </a:prstGeom>
        </p:spPr>
        <p:txBody>
          <a:bodyPr vert="horz" lIns="91440" tIns="45720" rIns="91440" bIns="45720" numCol="2" rtlCol="0" anchor="t">
            <a:normAutofit/>
          </a:bodyPr>
          <a:lstStyle>
            <a:lvl1pPr marL="0" indent="0" algn="l" defTabSz="914400" rtl="0" eaLnBrk="1" latinLnBrk="0" hangingPunct="1">
              <a:lnSpc>
                <a:spcPct val="90000"/>
              </a:lnSpc>
              <a:spcBef>
                <a:spcPts val="1000"/>
              </a:spcBef>
              <a:buFont typeface="Wingdings" pitchFamily="2" charset="2"/>
              <a:buNone/>
              <a:defRPr sz="20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itchFamily="2" charset="2"/>
              <a:buNone/>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b="0" dirty="0">
              <a:latin typeface="+mn-lt"/>
              <a:cs typeface="+mn-cs"/>
            </a:endParaRPr>
          </a:p>
        </p:txBody>
      </p:sp>
      <p:pic>
        <p:nvPicPr>
          <p:cNvPr id="2052" name="Picture 4">
            <a:extLst>
              <a:ext uri="{FF2B5EF4-FFF2-40B4-BE49-F238E27FC236}">
                <a16:creationId xmlns:a16="http://schemas.microsoft.com/office/drawing/2014/main" id="{6491495D-F4DD-9BB0-B2A7-A162CF6D8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283" y="2101516"/>
            <a:ext cx="6634855" cy="4756484"/>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Custom 4">
            <a:hlinkClick r:id="rId4" action="ppaction://hlinksldjump" highlightClick="1"/>
            <a:extLst>
              <a:ext uri="{FF2B5EF4-FFF2-40B4-BE49-F238E27FC236}">
                <a16:creationId xmlns:a16="http://schemas.microsoft.com/office/drawing/2014/main" id="{E8E92EFC-01DB-0875-A0A5-66193689D9F9}"/>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Return</a:t>
            </a:r>
          </a:p>
        </p:txBody>
      </p:sp>
    </p:spTree>
    <p:extLst>
      <p:ext uri="{BB962C8B-B14F-4D97-AF65-F5344CB8AC3E}">
        <p14:creationId xmlns:p14="http://schemas.microsoft.com/office/powerpoint/2010/main" val="3812435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04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EF6DE4-84FA-F716-2A5E-9FA0EB4E924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l" fontAlgn="base"/>
            <a:r>
              <a:rPr lang="en-US" sz="4400" b="1" i="0" u="none" strike="noStrike" dirty="0">
                <a:solidFill>
                  <a:schemeClr val="bg1"/>
                </a:solidFill>
                <a:effectLst/>
                <a:latin typeface="franklin-gothic-urw-cond"/>
              </a:rPr>
              <a:t>Robert </a:t>
            </a:r>
            <a:r>
              <a:rPr lang="en-US" sz="4400" b="1" i="0" u="none" strike="noStrike" dirty="0" err="1">
                <a:solidFill>
                  <a:schemeClr val="bg1"/>
                </a:solidFill>
                <a:effectLst/>
                <a:latin typeface="franklin-gothic-urw-cond"/>
              </a:rPr>
              <a:t>Gagné’s</a:t>
            </a:r>
            <a:r>
              <a:rPr lang="en-US" sz="4400" b="1" i="0" u="none" strike="noStrike" dirty="0">
                <a:solidFill>
                  <a:schemeClr val="bg1"/>
                </a:solidFill>
                <a:effectLst/>
                <a:latin typeface="franklin-gothic-urw-cond"/>
              </a:rPr>
              <a:t> 9 Events of Instruction</a:t>
            </a:r>
          </a:p>
        </p:txBody>
      </p:sp>
      <p:pic>
        <p:nvPicPr>
          <p:cNvPr id="1028" name="Picture 4" descr="Gagne's Conditions of Learning Theory">
            <a:extLst>
              <a:ext uri="{FF2B5EF4-FFF2-40B4-BE49-F238E27FC236}">
                <a16:creationId xmlns:a16="http://schemas.microsoft.com/office/drawing/2014/main" id="{4DD520D0-38D5-2838-2496-29914514AA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5987" y="1604211"/>
            <a:ext cx="11486464" cy="4007436"/>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Custom 2">
            <a:hlinkClick r:id="rId4" action="ppaction://hlinksldjump" highlightClick="1"/>
            <a:extLst>
              <a:ext uri="{FF2B5EF4-FFF2-40B4-BE49-F238E27FC236}">
                <a16:creationId xmlns:a16="http://schemas.microsoft.com/office/drawing/2014/main" id="{F25382BB-DF30-2FFC-71A3-6F1F52F15CEA}"/>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Return</a:t>
            </a:r>
          </a:p>
        </p:txBody>
      </p:sp>
    </p:spTree>
    <p:extLst>
      <p:ext uri="{BB962C8B-B14F-4D97-AF65-F5344CB8AC3E}">
        <p14:creationId xmlns:p14="http://schemas.microsoft.com/office/powerpoint/2010/main" val="3694604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47713-54F2-022B-2C7A-67564873CB7D}"/>
              </a:ext>
            </a:extLst>
          </p:cNvPr>
          <p:cNvSpPr>
            <a:spLocks noGrp="1"/>
          </p:cNvSpPr>
          <p:nvPr>
            <p:ph type="title"/>
          </p:nvPr>
        </p:nvSpPr>
        <p:spPr>
          <a:xfrm>
            <a:off x="825936" y="429381"/>
            <a:ext cx="11502189" cy="1435379"/>
          </a:xfrm>
        </p:spPr>
        <p:txBody>
          <a:bodyPr>
            <a:normAutofit fontScale="90000"/>
          </a:bodyPr>
          <a:lstStyle/>
          <a:p>
            <a:r>
              <a:rPr lang="en-US" sz="5400" dirty="0"/>
              <a:t>Who are you and how much</a:t>
            </a:r>
            <a:br>
              <a:rPr lang="en-US" sz="5400" dirty="0"/>
            </a:br>
            <a:r>
              <a:rPr lang="en-US" sz="5400" dirty="0"/>
              <a:t> do you know?</a:t>
            </a:r>
          </a:p>
        </p:txBody>
      </p:sp>
      <p:sp>
        <p:nvSpPr>
          <p:cNvPr id="4" name="Rectangle 3">
            <a:extLst>
              <a:ext uri="{FF2B5EF4-FFF2-40B4-BE49-F238E27FC236}">
                <a16:creationId xmlns:a16="http://schemas.microsoft.com/office/drawing/2014/main" id="{A2977A91-C44D-E240-1A79-89ABE7F55BF7}"/>
              </a:ext>
            </a:extLst>
          </p:cNvPr>
          <p:cNvSpPr/>
          <p:nvPr/>
        </p:nvSpPr>
        <p:spPr>
          <a:xfrm>
            <a:off x="4484302" y="4264379"/>
            <a:ext cx="4524124" cy="1446550"/>
          </a:xfrm>
          <a:prstGeom prst="rect">
            <a:avLst/>
          </a:prstGeom>
          <a:noFill/>
        </p:spPr>
        <p:txBody>
          <a:bodyPr wrap="none" lIns="91440" tIns="45720" rIns="91440" bIns="45720">
            <a:spAutoFit/>
          </a:bodyPr>
          <a:lstStyle/>
          <a:p>
            <a:pPr algn="ctr"/>
            <a:r>
              <a:rPr lang="en-US" sz="88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rPr>
              <a:t>Kahoot.it</a:t>
            </a:r>
            <a:endParaRPr lang="en-US" sz="8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TextBox 2">
            <a:extLst>
              <a:ext uri="{FF2B5EF4-FFF2-40B4-BE49-F238E27FC236}">
                <a16:creationId xmlns:a16="http://schemas.microsoft.com/office/drawing/2014/main" id="{1B0C5029-E615-BBC4-6E67-2175CE919A77}"/>
              </a:ext>
            </a:extLst>
          </p:cNvPr>
          <p:cNvSpPr txBox="1"/>
          <p:nvPr/>
        </p:nvSpPr>
        <p:spPr>
          <a:xfrm>
            <a:off x="2728876" y="2275188"/>
            <a:ext cx="11996058" cy="1446550"/>
          </a:xfrm>
          <a:prstGeom prst="rect">
            <a:avLst/>
          </a:prstGeom>
          <a:noFill/>
        </p:spPr>
        <p:txBody>
          <a:bodyPr wrap="square" rtlCol="0">
            <a:spAutoFit/>
          </a:bodyPr>
          <a:lstStyle/>
          <a:p>
            <a:r>
              <a:rPr lang="en-US" sz="4400" dirty="0"/>
              <a:t>Get your Cell Phone and </a:t>
            </a:r>
          </a:p>
          <a:p>
            <a:r>
              <a:rPr lang="en-US" sz="4400" dirty="0"/>
              <a:t>		type this in your browser…</a:t>
            </a:r>
          </a:p>
        </p:txBody>
      </p:sp>
    </p:spTree>
    <p:extLst>
      <p:ext uri="{BB962C8B-B14F-4D97-AF65-F5344CB8AC3E}">
        <p14:creationId xmlns:p14="http://schemas.microsoft.com/office/powerpoint/2010/main" val="131817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B3572D-5097-A8FE-AB69-C681910EFA7D}"/>
              </a:ext>
            </a:extLst>
          </p:cNvPr>
          <p:cNvSpPr>
            <a:spLocks noGrp="1"/>
          </p:cNvSpPr>
          <p:nvPr>
            <p:ph idx="1"/>
          </p:nvPr>
        </p:nvSpPr>
        <p:spPr>
          <a:xfrm>
            <a:off x="2372809" y="1446835"/>
            <a:ext cx="16348328" cy="4977247"/>
          </a:xfrm>
        </p:spPr>
        <p:txBody>
          <a:bodyPr/>
          <a:lstStyle/>
          <a:p>
            <a:r>
              <a:rPr lang="en-US" sz="2400" b="0" dirty="0"/>
              <a:t>Focuses on the limitations of working memory</a:t>
            </a:r>
          </a:p>
          <a:p>
            <a:endParaRPr lang="en-US" b="0" dirty="0"/>
          </a:p>
          <a:p>
            <a:r>
              <a:rPr lang="en-US" b="0" dirty="0"/>
              <a:t>Organize content in smaller pieces</a:t>
            </a:r>
          </a:p>
          <a:p>
            <a:pPr marL="342900" indent="-342900">
              <a:buFont typeface="Arial" panose="020B0604020202020204" pitchFamily="34" charset="0"/>
              <a:buChar char="•"/>
            </a:pPr>
            <a:r>
              <a:rPr lang="en-US" b="0" dirty="0"/>
              <a:t>Chunking</a:t>
            </a:r>
          </a:p>
          <a:p>
            <a:pPr marL="342900" indent="-342900">
              <a:buFont typeface="Arial" panose="020B0604020202020204" pitchFamily="34" charset="0"/>
              <a:buChar char="•"/>
            </a:pPr>
            <a:r>
              <a:rPr lang="en-US" b="0" dirty="0"/>
              <a:t>Microlearning</a:t>
            </a:r>
          </a:p>
          <a:p>
            <a:pPr marL="342900" indent="-342900">
              <a:buFont typeface="Arial" panose="020B0604020202020204" pitchFamily="34" charset="0"/>
              <a:buChar char="•"/>
            </a:pPr>
            <a:r>
              <a:rPr lang="en-US" b="0" dirty="0"/>
              <a:t>Use visuals</a:t>
            </a:r>
          </a:p>
          <a:p>
            <a:pPr marL="342900" indent="-342900">
              <a:buFont typeface="Arial" panose="020B0604020202020204" pitchFamily="34" charset="0"/>
              <a:buChar char="•"/>
            </a:pPr>
            <a:r>
              <a:rPr lang="en-US" b="0" dirty="0"/>
              <a:t>Multi-media learning</a:t>
            </a:r>
          </a:p>
          <a:p>
            <a:pPr marL="342900" indent="-342900">
              <a:buFont typeface="Arial" panose="020B0604020202020204" pitchFamily="34" charset="0"/>
              <a:buChar char="•"/>
            </a:pPr>
            <a:r>
              <a:rPr lang="en-US" b="0" dirty="0"/>
              <a:t>Minimize distractions</a:t>
            </a:r>
          </a:p>
          <a:p>
            <a:pPr marL="342900" indent="-342900">
              <a:buFont typeface="Arial" panose="020B0604020202020204" pitchFamily="34" charset="0"/>
              <a:buChar char="•"/>
            </a:pPr>
            <a:r>
              <a:rPr lang="en-US" b="0" dirty="0"/>
              <a:t>Build Schemas and connect new information to existing knowledge. </a:t>
            </a:r>
          </a:p>
        </p:txBody>
      </p:sp>
      <p:sp>
        <p:nvSpPr>
          <p:cNvPr id="3" name="Title 2">
            <a:extLst>
              <a:ext uri="{FF2B5EF4-FFF2-40B4-BE49-F238E27FC236}">
                <a16:creationId xmlns:a16="http://schemas.microsoft.com/office/drawing/2014/main" id="{244477C2-5A28-FB92-FE90-A888B659BD39}"/>
              </a:ext>
            </a:extLst>
          </p:cNvPr>
          <p:cNvSpPr>
            <a:spLocks noGrp="1"/>
          </p:cNvSpPr>
          <p:nvPr>
            <p:ph type="title"/>
          </p:nvPr>
        </p:nvSpPr>
        <p:spPr/>
        <p:txBody>
          <a:bodyPr/>
          <a:lstStyle/>
          <a:p>
            <a:r>
              <a:rPr lang="en-US" dirty="0" err="1"/>
              <a:t>Sweller’s</a:t>
            </a:r>
            <a:r>
              <a:rPr lang="en-US" dirty="0"/>
              <a:t> Cognitive Load Theory</a:t>
            </a:r>
          </a:p>
        </p:txBody>
      </p:sp>
      <p:sp>
        <p:nvSpPr>
          <p:cNvPr id="4" name="Action Button: Custom 3">
            <a:hlinkClick r:id="rId3" action="ppaction://hlinksldjump" highlightClick="1"/>
            <a:extLst>
              <a:ext uri="{FF2B5EF4-FFF2-40B4-BE49-F238E27FC236}">
                <a16:creationId xmlns:a16="http://schemas.microsoft.com/office/drawing/2014/main" id="{46E516E8-9B67-3934-7DB5-02D90BFD2C6F}"/>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Return</a:t>
            </a:r>
          </a:p>
        </p:txBody>
      </p:sp>
    </p:spTree>
    <p:extLst>
      <p:ext uri="{BB962C8B-B14F-4D97-AF65-F5344CB8AC3E}">
        <p14:creationId xmlns:p14="http://schemas.microsoft.com/office/powerpoint/2010/main" val="3139081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87A42F-A2D2-ECDF-65E8-1553F7C6B6DB}"/>
              </a:ext>
            </a:extLst>
          </p:cNvPr>
          <p:cNvSpPr>
            <a:spLocks noGrp="1"/>
          </p:cNvSpPr>
          <p:nvPr>
            <p:ph idx="1"/>
          </p:nvPr>
        </p:nvSpPr>
        <p:spPr>
          <a:xfrm>
            <a:off x="2645523" y="1257207"/>
            <a:ext cx="17230643" cy="4977247"/>
          </a:xfrm>
        </p:spPr>
        <p:txBody>
          <a:bodyPr/>
          <a:lstStyle/>
          <a:p>
            <a:r>
              <a:rPr lang="en-US" b="0" dirty="0"/>
              <a:t>Make meaningful changes in personal and professional lives through…</a:t>
            </a:r>
          </a:p>
          <a:p>
            <a:pPr marL="342900" indent="-342900">
              <a:buFont typeface="Arial" panose="020B0604020202020204" pitchFamily="34" charset="0"/>
              <a:buChar char="•"/>
            </a:pPr>
            <a:r>
              <a:rPr lang="en-US" b="0" dirty="0"/>
              <a:t>Critical reflection</a:t>
            </a:r>
          </a:p>
          <a:p>
            <a:pPr marL="342900" indent="-342900">
              <a:buFont typeface="Arial" panose="020B0604020202020204" pitchFamily="34" charset="0"/>
              <a:buChar char="•"/>
            </a:pPr>
            <a:r>
              <a:rPr lang="en-US" b="0" dirty="0"/>
              <a:t>Different perspectives</a:t>
            </a:r>
          </a:p>
          <a:p>
            <a:pPr marL="342900" indent="-342900">
              <a:buFont typeface="Arial" panose="020B0604020202020204" pitchFamily="34" charset="0"/>
              <a:buChar char="•"/>
            </a:pPr>
            <a:r>
              <a:rPr lang="en-US" b="0" dirty="0"/>
              <a:t>Important discussions</a:t>
            </a:r>
          </a:p>
          <a:p>
            <a:pPr marL="342900" indent="-342900">
              <a:buFont typeface="Arial" panose="020B0604020202020204" pitchFamily="34" charset="0"/>
              <a:buChar char="•"/>
            </a:pPr>
            <a:r>
              <a:rPr lang="en-US" b="0" dirty="0"/>
              <a:t>Journaling</a:t>
            </a:r>
          </a:p>
          <a:p>
            <a:pPr marL="342900" indent="-342900">
              <a:buFont typeface="Arial" panose="020B0604020202020204" pitchFamily="34" charset="0"/>
              <a:buChar char="•"/>
            </a:pPr>
            <a:r>
              <a:rPr lang="en-US" b="0" dirty="0"/>
              <a:t>Debates</a:t>
            </a:r>
          </a:p>
          <a:p>
            <a:pPr marL="342900" indent="-342900">
              <a:buFont typeface="Arial" panose="020B0604020202020204" pitchFamily="34" charset="0"/>
              <a:buChar char="•"/>
            </a:pPr>
            <a:r>
              <a:rPr lang="en-US" b="0" dirty="0"/>
              <a:t>Mentoring</a:t>
            </a:r>
          </a:p>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b="0" dirty="0"/>
          </a:p>
          <a:p>
            <a:r>
              <a:rPr lang="en-US" b="0" dirty="0"/>
              <a:t>Create opportunities that can lead to deep, lasting learning.</a:t>
            </a:r>
          </a:p>
          <a:p>
            <a:pPr marL="342900" indent="-342900">
              <a:buFont typeface="Arial" panose="020B0604020202020204" pitchFamily="34" charset="0"/>
              <a:buChar char="•"/>
            </a:pPr>
            <a:endParaRPr lang="en-US" b="0" dirty="0"/>
          </a:p>
        </p:txBody>
      </p:sp>
      <p:sp>
        <p:nvSpPr>
          <p:cNvPr id="3" name="Title 2">
            <a:extLst>
              <a:ext uri="{FF2B5EF4-FFF2-40B4-BE49-F238E27FC236}">
                <a16:creationId xmlns:a16="http://schemas.microsoft.com/office/drawing/2014/main" id="{C714399D-A112-BB71-7C8A-0361CA95C139}"/>
              </a:ext>
            </a:extLst>
          </p:cNvPr>
          <p:cNvSpPr>
            <a:spLocks noGrp="1"/>
          </p:cNvSpPr>
          <p:nvPr>
            <p:ph type="title"/>
          </p:nvPr>
        </p:nvSpPr>
        <p:spPr/>
        <p:txBody>
          <a:bodyPr/>
          <a:lstStyle/>
          <a:p>
            <a:r>
              <a:rPr lang="en-US" dirty="0"/>
              <a:t>Jack Mezirow’s Transformative Learning</a:t>
            </a:r>
          </a:p>
        </p:txBody>
      </p:sp>
      <p:pic>
        <p:nvPicPr>
          <p:cNvPr id="1030" name="Picture 6" descr="System Transformation ...">
            <a:extLst>
              <a:ext uri="{FF2B5EF4-FFF2-40B4-BE49-F238E27FC236}">
                <a16:creationId xmlns:a16="http://schemas.microsoft.com/office/drawing/2014/main" id="{6582A0FF-0EE3-094E-18CD-B5E63638F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094164"/>
            <a:ext cx="4508500" cy="1803400"/>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Custom 3">
            <a:hlinkClick r:id="rId4" action="ppaction://hlinksldjump" highlightClick="1"/>
            <a:extLst>
              <a:ext uri="{FF2B5EF4-FFF2-40B4-BE49-F238E27FC236}">
                <a16:creationId xmlns:a16="http://schemas.microsoft.com/office/drawing/2014/main" id="{2D9AE0C0-D5A0-B11A-93C5-D02F3A73FD9C}"/>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Return</a:t>
            </a:r>
          </a:p>
        </p:txBody>
      </p:sp>
    </p:spTree>
    <p:extLst>
      <p:ext uri="{BB962C8B-B14F-4D97-AF65-F5344CB8AC3E}">
        <p14:creationId xmlns:p14="http://schemas.microsoft.com/office/powerpoint/2010/main" val="864940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C06A0A-6F64-59D1-9659-7096DC23BB37}"/>
              </a:ext>
            </a:extLst>
          </p:cNvPr>
          <p:cNvSpPr>
            <a:spLocks noGrp="1"/>
          </p:cNvSpPr>
          <p:nvPr>
            <p:ph type="title"/>
          </p:nvPr>
        </p:nvSpPr>
        <p:spPr/>
        <p:txBody>
          <a:bodyPr/>
          <a:lstStyle/>
          <a:p>
            <a:r>
              <a:rPr lang="en-US" dirty="0"/>
              <a:t>John </a:t>
            </a:r>
            <a:r>
              <a:rPr lang="en-US" dirty="0" err="1"/>
              <a:t>Kellers</a:t>
            </a:r>
            <a:r>
              <a:rPr lang="en-US" dirty="0"/>
              <a:t> ARCS Model- Motivational Theory</a:t>
            </a:r>
          </a:p>
        </p:txBody>
      </p:sp>
      <p:pic>
        <p:nvPicPr>
          <p:cNvPr id="2050" name="Picture 2" descr="Google Images">
            <a:extLst>
              <a:ext uri="{FF2B5EF4-FFF2-40B4-BE49-F238E27FC236}">
                <a16:creationId xmlns:a16="http://schemas.microsoft.com/office/drawing/2014/main" id="{CBA3F22D-A643-8BC4-8222-77449D76798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85305" y="1767098"/>
            <a:ext cx="6057053" cy="4978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982E71-012F-E39C-02DF-C692D1032E29}"/>
              </a:ext>
            </a:extLst>
          </p:cNvPr>
          <p:cNvSpPr txBox="1"/>
          <p:nvPr/>
        </p:nvSpPr>
        <p:spPr>
          <a:xfrm>
            <a:off x="2149642" y="6560832"/>
            <a:ext cx="2165684" cy="369332"/>
          </a:xfrm>
          <a:prstGeom prst="rect">
            <a:avLst/>
          </a:prstGeom>
          <a:noFill/>
        </p:spPr>
        <p:txBody>
          <a:bodyPr wrap="square" rtlCol="0">
            <a:spAutoFit/>
          </a:bodyPr>
          <a:lstStyle/>
          <a:p>
            <a:r>
              <a:rPr lang="en-US" dirty="0"/>
              <a:t>Google Images</a:t>
            </a:r>
          </a:p>
        </p:txBody>
      </p:sp>
      <p:sp>
        <p:nvSpPr>
          <p:cNvPr id="5" name="TextBox 4">
            <a:extLst>
              <a:ext uri="{FF2B5EF4-FFF2-40B4-BE49-F238E27FC236}">
                <a16:creationId xmlns:a16="http://schemas.microsoft.com/office/drawing/2014/main" id="{D6506384-AA91-EEF2-8D42-EB731B3ACA76}"/>
              </a:ext>
            </a:extLst>
          </p:cNvPr>
          <p:cNvSpPr txBox="1"/>
          <p:nvPr/>
        </p:nvSpPr>
        <p:spPr>
          <a:xfrm>
            <a:off x="2229274" y="1305433"/>
            <a:ext cx="8614611" cy="461665"/>
          </a:xfrm>
          <a:prstGeom prst="rect">
            <a:avLst/>
          </a:prstGeom>
          <a:noFill/>
        </p:spPr>
        <p:txBody>
          <a:bodyPr wrap="square" rtlCol="0">
            <a:spAutoFit/>
          </a:bodyPr>
          <a:lstStyle/>
          <a:p>
            <a:r>
              <a:rPr lang="en-US" sz="2400" dirty="0"/>
              <a:t>Understanding what drives your learners</a:t>
            </a:r>
          </a:p>
        </p:txBody>
      </p:sp>
      <p:sp>
        <p:nvSpPr>
          <p:cNvPr id="6" name="Action Button: Custom 5">
            <a:hlinkClick r:id="rId4" action="ppaction://hlinksldjump" highlightClick="1"/>
            <a:extLst>
              <a:ext uri="{FF2B5EF4-FFF2-40B4-BE49-F238E27FC236}">
                <a16:creationId xmlns:a16="http://schemas.microsoft.com/office/drawing/2014/main" id="{1744AC63-61D3-6A9C-3E12-ADF54F895D20}"/>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Return</a:t>
            </a:r>
          </a:p>
        </p:txBody>
      </p:sp>
    </p:spTree>
    <p:extLst>
      <p:ext uri="{BB962C8B-B14F-4D97-AF65-F5344CB8AC3E}">
        <p14:creationId xmlns:p14="http://schemas.microsoft.com/office/powerpoint/2010/main" val="649990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A3A082-4370-6BA1-6EC1-325271355BFE}"/>
              </a:ext>
            </a:extLst>
          </p:cNvPr>
          <p:cNvSpPr>
            <a:spLocks noGrp="1"/>
          </p:cNvSpPr>
          <p:nvPr>
            <p:ph type="title"/>
          </p:nvPr>
        </p:nvSpPr>
        <p:spPr/>
        <p:txBody>
          <a:bodyPr/>
          <a:lstStyle/>
          <a:p>
            <a:r>
              <a:rPr lang="en-US" dirty="0"/>
              <a:t>Problem-Based Learning</a:t>
            </a:r>
          </a:p>
        </p:txBody>
      </p:sp>
      <p:pic>
        <p:nvPicPr>
          <p:cNvPr id="3074" name="Picture 2" descr="PBL_Flow-chart">
            <a:extLst>
              <a:ext uri="{FF2B5EF4-FFF2-40B4-BE49-F238E27FC236}">
                <a16:creationId xmlns:a16="http://schemas.microsoft.com/office/drawing/2014/main" id="{3366C23F-81FB-613D-99D1-C55FFB4BCE6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53000" y="2481569"/>
            <a:ext cx="6454253" cy="35394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635555-B77C-2102-F67F-2C951317339F}"/>
              </a:ext>
            </a:extLst>
          </p:cNvPr>
          <p:cNvSpPr txBox="1"/>
          <p:nvPr/>
        </p:nvSpPr>
        <p:spPr>
          <a:xfrm>
            <a:off x="2117558" y="6577263"/>
            <a:ext cx="4620126" cy="369332"/>
          </a:xfrm>
          <a:prstGeom prst="rect">
            <a:avLst/>
          </a:prstGeom>
          <a:noFill/>
        </p:spPr>
        <p:txBody>
          <a:bodyPr wrap="square" rtlCol="0">
            <a:spAutoFit/>
          </a:bodyPr>
          <a:lstStyle/>
          <a:p>
            <a:r>
              <a:rPr lang="en-US" dirty="0" err="1"/>
              <a:t>Emory.edu</a:t>
            </a:r>
            <a:r>
              <a:rPr lang="en-US" dirty="0"/>
              <a:t>/</a:t>
            </a:r>
          </a:p>
        </p:txBody>
      </p:sp>
      <p:sp>
        <p:nvSpPr>
          <p:cNvPr id="5" name="TextBox 4">
            <a:extLst>
              <a:ext uri="{FF2B5EF4-FFF2-40B4-BE49-F238E27FC236}">
                <a16:creationId xmlns:a16="http://schemas.microsoft.com/office/drawing/2014/main" id="{B34CB066-0A61-4CC3-6A08-0877CF12F20F}"/>
              </a:ext>
            </a:extLst>
          </p:cNvPr>
          <p:cNvSpPr txBox="1"/>
          <p:nvPr/>
        </p:nvSpPr>
        <p:spPr>
          <a:xfrm>
            <a:off x="2149642" y="1479042"/>
            <a:ext cx="11947357" cy="3293209"/>
          </a:xfrm>
          <a:prstGeom prst="rect">
            <a:avLst/>
          </a:prstGeom>
          <a:noFill/>
        </p:spPr>
        <p:txBody>
          <a:bodyPr wrap="square" rtlCol="0">
            <a:spAutoFit/>
          </a:bodyPr>
          <a:lstStyle/>
          <a:p>
            <a:r>
              <a:rPr lang="en-US" sz="3200" dirty="0"/>
              <a:t>Real-world problems without predefined solutions</a:t>
            </a:r>
          </a:p>
          <a:p>
            <a:r>
              <a:rPr lang="en-US" sz="3200" dirty="0"/>
              <a:t> encouraging:</a:t>
            </a:r>
            <a:br>
              <a:rPr lang="en-US" sz="3200" dirty="0"/>
            </a:br>
            <a:endParaRPr lang="en-US" sz="3200" dirty="0"/>
          </a:p>
          <a:p>
            <a:pPr marL="285750" indent="-285750">
              <a:buFont typeface="Arial" panose="020B0604020202020204" pitchFamily="34" charset="0"/>
              <a:buChar char="•"/>
            </a:pPr>
            <a:r>
              <a:rPr lang="en-US" sz="2800" dirty="0"/>
              <a:t>critical thinking</a:t>
            </a:r>
          </a:p>
          <a:p>
            <a:pPr marL="285750" indent="-285750">
              <a:buFont typeface="Arial" panose="020B0604020202020204" pitchFamily="34" charset="0"/>
              <a:buChar char="•"/>
            </a:pPr>
            <a:r>
              <a:rPr lang="en-US" sz="2800" dirty="0"/>
              <a:t>problem-solving</a:t>
            </a:r>
          </a:p>
          <a:p>
            <a:pPr marL="285750" indent="-285750">
              <a:buFont typeface="Arial" panose="020B0604020202020204" pitchFamily="34" charset="0"/>
              <a:buChar char="•"/>
            </a:pPr>
            <a:r>
              <a:rPr lang="en-US" sz="2800" dirty="0"/>
              <a:t>self-directed</a:t>
            </a:r>
            <a:br>
              <a:rPr lang="en-US" sz="2800" dirty="0"/>
            </a:br>
            <a:r>
              <a:rPr lang="en-US" sz="2800" dirty="0"/>
              <a:t> learning</a:t>
            </a:r>
          </a:p>
        </p:txBody>
      </p:sp>
      <p:sp>
        <p:nvSpPr>
          <p:cNvPr id="6" name="Action Button: Custom 5">
            <a:hlinkClick r:id="rId4" action="ppaction://hlinksldjump" highlightClick="1"/>
            <a:extLst>
              <a:ext uri="{FF2B5EF4-FFF2-40B4-BE49-F238E27FC236}">
                <a16:creationId xmlns:a16="http://schemas.microsoft.com/office/drawing/2014/main" id="{A51A04E6-401F-BBF9-4D08-80E537F1F2E3}"/>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Return</a:t>
            </a:r>
          </a:p>
        </p:txBody>
      </p:sp>
    </p:spTree>
    <p:extLst>
      <p:ext uri="{BB962C8B-B14F-4D97-AF65-F5344CB8AC3E}">
        <p14:creationId xmlns:p14="http://schemas.microsoft.com/office/powerpoint/2010/main" val="1414348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E46A00-01F9-EDA9-2D20-014E5CA80D4E}"/>
              </a:ext>
            </a:extLst>
          </p:cNvPr>
          <p:cNvSpPr>
            <a:spLocks noGrp="1"/>
          </p:cNvSpPr>
          <p:nvPr>
            <p:ph type="title"/>
          </p:nvPr>
        </p:nvSpPr>
        <p:spPr/>
        <p:txBody>
          <a:bodyPr/>
          <a:lstStyle/>
          <a:p>
            <a:r>
              <a:rPr lang="en-US" dirty="0"/>
              <a:t>Rev Regan’s Action Learning</a:t>
            </a:r>
          </a:p>
        </p:txBody>
      </p:sp>
      <p:pic>
        <p:nvPicPr>
          <p:cNvPr id="4098" name="Picture 2">
            <a:extLst>
              <a:ext uri="{FF2B5EF4-FFF2-40B4-BE49-F238E27FC236}">
                <a16:creationId xmlns:a16="http://schemas.microsoft.com/office/drawing/2014/main" id="{F5677C1F-7A6E-3DC5-66BF-395A96CDC6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39326" y="930442"/>
            <a:ext cx="5559299" cy="59275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F5173E-68CC-3E64-AC80-35DD90FE4B05}"/>
              </a:ext>
            </a:extLst>
          </p:cNvPr>
          <p:cNvSpPr txBox="1"/>
          <p:nvPr/>
        </p:nvSpPr>
        <p:spPr>
          <a:xfrm>
            <a:off x="2342147" y="2124506"/>
            <a:ext cx="2791326" cy="2308324"/>
          </a:xfrm>
          <a:prstGeom prst="rect">
            <a:avLst/>
          </a:prstGeom>
          <a:noFill/>
        </p:spPr>
        <p:txBody>
          <a:bodyPr wrap="square">
            <a:spAutoFit/>
          </a:bodyPr>
          <a:lstStyle/>
          <a:p>
            <a:r>
              <a:rPr lang="en-US" sz="2400" dirty="0"/>
              <a:t>Apply learning directly to their work</a:t>
            </a:r>
            <a:br>
              <a:rPr lang="en-US" sz="2400" dirty="0"/>
            </a:br>
            <a:br>
              <a:rPr lang="en-US" sz="2400" dirty="0"/>
            </a:br>
            <a:r>
              <a:rPr lang="en-US" sz="2400" dirty="0"/>
              <a:t>while receiving support from peers and mentors</a:t>
            </a:r>
          </a:p>
        </p:txBody>
      </p:sp>
      <p:sp>
        <p:nvSpPr>
          <p:cNvPr id="6" name="Action Button: Custom 5">
            <a:hlinkClick r:id="rId4" action="ppaction://hlinksldjump" highlightClick="1"/>
            <a:extLst>
              <a:ext uri="{FF2B5EF4-FFF2-40B4-BE49-F238E27FC236}">
                <a16:creationId xmlns:a16="http://schemas.microsoft.com/office/drawing/2014/main" id="{DBC5F4A7-2BB8-3B2E-1332-1A7BDBF53707}"/>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Return</a:t>
            </a:r>
          </a:p>
        </p:txBody>
      </p:sp>
    </p:spTree>
    <p:extLst>
      <p:ext uri="{BB962C8B-B14F-4D97-AF65-F5344CB8AC3E}">
        <p14:creationId xmlns:p14="http://schemas.microsoft.com/office/powerpoint/2010/main" val="3509358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E30E5-B170-657D-CC2C-D803ED17543C}"/>
              </a:ext>
            </a:extLst>
          </p:cNvPr>
          <p:cNvSpPr>
            <a:spLocks noGrp="1"/>
          </p:cNvSpPr>
          <p:nvPr>
            <p:ph idx="1"/>
          </p:nvPr>
        </p:nvSpPr>
        <p:spPr>
          <a:xfrm>
            <a:off x="2186543" y="1583585"/>
            <a:ext cx="9006390" cy="4977247"/>
          </a:xfrm>
        </p:spPr>
        <p:txBody>
          <a:bodyPr/>
          <a:lstStyle/>
          <a:p>
            <a:pPr marL="457200" indent="-457200">
              <a:buAutoNum type="arabicPeriod"/>
            </a:pPr>
            <a:r>
              <a:rPr lang="en-US" b="0" dirty="0"/>
              <a:t>Solve the scenarios in the handout.</a:t>
            </a:r>
            <a:br>
              <a:rPr lang="en-US" b="0" dirty="0"/>
            </a:br>
            <a:endParaRPr lang="en-US" b="0" dirty="0"/>
          </a:p>
          <a:p>
            <a:pPr marL="457200" indent="-457200">
              <a:buAutoNum type="arabicPeriod"/>
            </a:pPr>
            <a:r>
              <a:rPr lang="en-US" b="0" dirty="0"/>
              <a:t>What would you do?</a:t>
            </a:r>
            <a:br>
              <a:rPr lang="en-US" b="0" dirty="0"/>
            </a:br>
            <a:endParaRPr lang="en-US" b="0" dirty="0"/>
          </a:p>
          <a:p>
            <a:pPr marL="457200" indent="-457200">
              <a:buAutoNum type="arabicPeriod"/>
            </a:pPr>
            <a:r>
              <a:rPr lang="en-US" b="0" dirty="0"/>
              <a:t>Why did you do that?</a:t>
            </a:r>
            <a:br>
              <a:rPr lang="en-US" b="0" dirty="0"/>
            </a:br>
            <a:endParaRPr lang="en-US" b="0" dirty="0"/>
          </a:p>
          <a:p>
            <a:pPr marL="457200" indent="-457200">
              <a:buAutoNum type="arabicPeriod"/>
            </a:pPr>
            <a:r>
              <a:rPr lang="en-US" b="0" dirty="0"/>
              <a:t>Is there an adult method or learning theory about this topic? </a:t>
            </a:r>
          </a:p>
        </p:txBody>
      </p:sp>
      <p:sp>
        <p:nvSpPr>
          <p:cNvPr id="2" name="Title 1">
            <a:extLst>
              <a:ext uri="{FF2B5EF4-FFF2-40B4-BE49-F238E27FC236}">
                <a16:creationId xmlns:a16="http://schemas.microsoft.com/office/drawing/2014/main" id="{813CD90B-39BF-A767-C697-E88D56ED39A1}"/>
              </a:ext>
            </a:extLst>
          </p:cNvPr>
          <p:cNvSpPr>
            <a:spLocks noGrp="1"/>
          </p:cNvSpPr>
          <p:nvPr>
            <p:ph type="title"/>
          </p:nvPr>
        </p:nvSpPr>
        <p:spPr/>
        <p:txBody>
          <a:bodyPr/>
          <a:lstStyle/>
          <a:p>
            <a:r>
              <a:rPr lang="en-US" dirty="0"/>
              <a:t>Challenges for you!</a:t>
            </a:r>
          </a:p>
        </p:txBody>
      </p:sp>
      <p:sp>
        <p:nvSpPr>
          <p:cNvPr id="7" name="Oval 6">
            <a:extLst>
              <a:ext uri="{FF2B5EF4-FFF2-40B4-BE49-F238E27FC236}">
                <a16:creationId xmlns:a16="http://schemas.microsoft.com/office/drawing/2014/main" id="{F17C52D9-4B04-B266-57C6-BFECFD38B44B}"/>
              </a:ext>
            </a:extLst>
          </p:cNvPr>
          <p:cNvSpPr/>
          <p:nvPr/>
        </p:nvSpPr>
        <p:spPr>
          <a:xfrm>
            <a:off x="6930189" y="918781"/>
            <a:ext cx="7363327" cy="6348293"/>
          </a:xfrm>
          <a:prstGeom prst="ellips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5967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188D9C-3E5F-7AC0-C46A-2CCFD45AC0C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The Tiny Room Challenge</a:t>
            </a:r>
          </a:p>
        </p:txBody>
      </p:sp>
      <p:pic>
        <p:nvPicPr>
          <p:cNvPr id="3" name="Picture 4">
            <a:extLst>
              <a:ext uri="{FF2B5EF4-FFF2-40B4-BE49-F238E27FC236}">
                <a16:creationId xmlns:a16="http://schemas.microsoft.com/office/drawing/2014/main" id="{6A992BE2-1ABD-9B4D-2D16-090E569347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34001"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Custom 3">
            <a:hlinkClick r:id="rId4" action="ppaction://hlinksldjump" highlightClick="1"/>
            <a:extLst>
              <a:ext uri="{FF2B5EF4-FFF2-40B4-BE49-F238E27FC236}">
                <a16:creationId xmlns:a16="http://schemas.microsoft.com/office/drawing/2014/main" id="{25EDF031-5828-37A6-0C3E-7814920EF7FF}"/>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Theory</a:t>
            </a:r>
          </a:p>
        </p:txBody>
      </p:sp>
    </p:spTree>
    <p:extLst>
      <p:ext uri="{BB962C8B-B14F-4D97-AF65-F5344CB8AC3E}">
        <p14:creationId xmlns:p14="http://schemas.microsoft.com/office/powerpoint/2010/main" val="3802705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188D9C-3E5F-7AC0-C46A-2CCFD45AC0C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Restless Students Challenge</a:t>
            </a:r>
          </a:p>
        </p:txBody>
      </p:sp>
      <p:pic>
        <p:nvPicPr>
          <p:cNvPr id="3" name="Content Placeholder 2">
            <a:extLst>
              <a:ext uri="{FF2B5EF4-FFF2-40B4-BE49-F238E27FC236}">
                <a16:creationId xmlns:a16="http://schemas.microsoft.com/office/drawing/2014/main" id="{EE93BE36-8FCA-2094-D495-0A8BCD2F0F0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45741" y="-1"/>
            <a:ext cx="7046259" cy="7046259"/>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Custom 3">
            <a:hlinkClick r:id="rId4" action="ppaction://hlinksldjump" highlightClick="1"/>
            <a:extLst>
              <a:ext uri="{FF2B5EF4-FFF2-40B4-BE49-F238E27FC236}">
                <a16:creationId xmlns:a16="http://schemas.microsoft.com/office/drawing/2014/main" id="{A7B27113-D5AF-DC7D-5599-3AC88E791890}"/>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Theory</a:t>
            </a:r>
          </a:p>
        </p:txBody>
      </p:sp>
    </p:spTree>
    <p:extLst>
      <p:ext uri="{BB962C8B-B14F-4D97-AF65-F5344CB8AC3E}">
        <p14:creationId xmlns:p14="http://schemas.microsoft.com/office/powerpoint/2010/main" val="385527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188D9C-3E5F-7AC0-C46A-2CCFD45AC0C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Interview Skills Challenge</a:t>
            </a:r>
          </a:p>
        </p:txBody>
      </p:sp>
      <p:pic>
        <p:nvPicPr>
          <p:cNvPr id="3" name="Content Placeholder 2">
            <a:extLst>
              <a:ext uri="{FF2B5EF4-FFF2-40B4-BE49-F238E27FC236}">
                <a16:creationId xmlns:a16="http://schemas.microsoft.com/office/drawing/2014/main" id="{26BB5DCF-1092-B1F4-2572-D4159D3F60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45741" y="-21699"/>
            <a:ext cx="7078258" cy="7078258"/>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Custom 3">
            <a:hlinkClick r:id="rId4" action="ppaction://hlinksldjump" highlightClick="1"/>
            <a:extLst>
              <a:ext uri="{FF2B5EF4-FFF2-40B4-BE49-F238E27FC236}">
                <a16:creationId xmlns:a16="http://schemas.microsoft.com/office/drawing/2014/main" id="{3FA02542-5E26-F295-3D97-F0592A153752}"/>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Theory</a:t>
            </a:r>
          </a:p>
        </p:txBody>
      </p:sp>
    </p:spTree>
    <p:extLst>
      <p:ext uri="{BB962C8B-B14F-4D97-AF65-F5344CB8AC3E}">
        <p14:creationId xmlns:p14="http://schemas.microsoft.com/office/powerpoint/2010/main" val="1862083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188D9C-3E5F-7AC0-C46A-2CCFD45AC0C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Motivation Challenge</a:t>
            </a:r>
          </a:p>
        </p:txBody>
      </p:sp>
      <p:pic>
        <p:nvPicPr>
          <p:cNvPr id="3" name="Content Placeholder 2">
            <a:extLst>
              <a:ext uri="{FF2B5EF4-FFF2-40B4-BE49-F238E27FC236}">
                <a16:creationId xmlns:a16="http://schemas.microsoft.com/office/drawing/2014/main" id="{7DCB45F3-B97A-2EEC-5AB3-D0DD345D7B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289177" y="0"/>
            <a:ext cx="6902824" cy="6902824"/>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Custom 3">
            <a:hlinkClick r:id="rId4" action="ppaction://hlinksldjump" highlightClick="1"/>
            <a:extLst>
              <a:ext uri="{FF2B5EF4-FFF2-40B4-BE49-F238E27FC236}">
                <a16:creationId xmlns:a16="http://schemas.microsoft.com/office/drawing/2014/main" id="{95F0728E-0C6E-5AA7-6063-9278EFA7D03B}"/>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Theory</a:t>
            </a:r>
          </a:p>
        </p:txBody>
      </p:sp>
    </p:spTree>
    <p:extLst>
      <p:ext uri="{BB962C8B-B14F-4D97-AF65-F5344CB8AC3E}">
        <p14:creationId xmlns:p14="http://schemas.microsoft.com/office/powerpoint/2010/main" val="2812980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188D9C-3E5F-7AC0-C46A-2CCFD45AC0C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The Games Challenge</a:t>
            </a:r>
          </a:p>
        </p:txBody>
      </p:sp>
      <p:pic>
        <p:nvPicPr>
          <p:cNvPr id="4" name="Picture 3" descr="A group of people celebrating&#10;&#10;Description automatically generated">
            <a:extLst>
              <a:ext uri="{FF2B5EF4-FFF2-40B4-BE49-F238E27FC236}">
                <a16:creationId xmlns:a16="http://schemas.microsoft.com/office/drawing/2014/main" id="{58EDD3E8-902D-25D6-9F87-596CEA437B63}"/>
              </a:ext>
            </a:extLst>
          </p:cNvPr>
          <p:cNvPicPr>
            <a:picLocks noChangeAspect="1"/>
          </p:cNvPicPr>
          <p:nvPr/>
        </p:nvPicPr>
        <p:blipFill>
          <a:blip r:embed="rId3"/>
          <a:stretch>
            <a:fillRect/>
          </a:stretch>
        </p:blipFill>
        <p:spPr>
          <a:xfrm>
            <a:off x="4527804" y="0"/>
            <a:ext cx="11439981" cy="7064188"/>
          </a:xfrm>
          <a:prstGeom prst="rect">
            <a:avLst/>
          </a:prstGeom>
        </p:spPr>
      </p:pic>
      <p:sp>
        <p:nvSpPr>
          <p:cNvPr id="3" name="Action Button: Custom 2">
            <a:hlinkClick r:id="rId4" action="ppaction://hlinksldjump" highlightClick="1"/>
            <a:extLst>
              <a:ext uri="{FF2B5EF4-FFF2-40B4-BE49-F238E27FC236}">
                <a16:creationId xmlns:a16="http://schemas.microsoft.com/office/drawing/2014/main" id="{6DC78008-5176-A48F-7CAB-518D137B7D1F}"/>
              </a:ext>
            </a:extLst>
          </p:cNvPr>
          <p:cNvSpPr/>
          <p:nvPr/>
        </p:nvSpPr>
        <p:spPr>
          <a:xfrm>
            <a:off x="2149642" y="6128084"/>
            <a:ext cx="1507958" cy="449179"/>
          </a:xfrm>
          <a:prstGeom prst="actionButtonBlan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Theory</a:t>
            </a:r>
            <a:endParaRPr lang="en-US" b="1" dirty="0"/>
          </a:p>
        </p:txBody>
      </p:sp>
    </p:spTree>
    <p:extLst>
      <p:ext uri="{BB962C8B-B14F-4D97-AF65-F5344CB8AC3E}">
        <p14:creationId xmlns:p14="http://schemas.microsoft.com/office/powerpoint/2010/main" val="3666970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Custom 4">
            <a:hlinkClick r:id="rId3" action="ppaction://hlinksldjump" highlightClick="1"/>
            <a:extLst>
              <a:ext uri="{FF2B5EF4-FFF2-40B4-BE49-F238E27FC236}">
                <a16:creationId xmlns:a16="http://schemas.microsoft.com/office/drawing/2014/main" id="{D3800709-6B92-C386-47B3-B777F8A4FC6D}"/>
              </a:ext>
            </a:extLst>
          </p:cNvPr>
          <p:cNvSpPr/>
          <p:nvPr/>
        </p:nvSpPr>
        <p:spPr>
          <a:xfrm>
            <a:off x="972764" y="793571"/>
            <a:ext cx="3287949" cy="797668"/>
          </a:xfrm>
          <a:prstGeom prst="actionButtonBlank">
            <a:avLst/>
          </a:prstGeom>
          <a:solidFill>
            <a:srgbClr val="D93D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Maslow’s hierarchy of needs</a:t>
            </a:r>
          </a:p>
        </p:txBody>
      </p:sp>
      <p:sp>
        <p:nvSpPr>
          <p:cNvPr id="6" name="Action Button: Custom 5">
            <a:hlinkClick r:id="rId4" action="ppaction://hlinksldjump" highlightClick="1"/>
            <a:extLst>
              <a:ext uri="{FF2B5EF4-FFF2-40B4-BE49-F238E27FC236}">
                <a16:creationId xmlns:a16="http://schemas.microsoft.com/office/drawing/2014/main" id="{7753E833-2384-E2A9-474D-D8B309E2D375}"/>
              </a:ext>
            </a:extLst>
          </p:cNvPr>
          <p:cNvSpPr/>
          <p:nvPr/>
        </p:nvSpPr>
        <p:spPr>
          <a:xfrm>
            <a:off x="972764" y="1924540"/>
            <a:ext cx="3287949" cy="797668"/>
          </a:xfrm>
          <a:prstGeom prst="actionButtonBlank">
            <a:avLst/>
          </a:prstGeom>
          <a:solidFill>
            <a:srgbClr val="D93D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Knowles Andragogy &amp; Self-Directed Learning</a:t>
            </a:r>
          </a:p>
        </p:txBody>
      </p:sp>
      <p:sp>
        <p:nvSpPr>
          <p:cNvPr id="7" name="Action Button: Custom 6">
            <a:hlinkClick r:id="rId5" action="ppaction://hlinksldjump" highlightClick="1"/>
            <a:extLst>
              <a:ext uri="{FF2B5EF4-FFF2-40B4-BE49-F238E27FC236}">
                <a16:creationId xmlns:a16="http://schemas.microsoft.com/office/drawing/2014/main" id="{16754876-06B7-CBC8-AA73-DD5F7E298494}"/>
              </a:ext>
            </a:extLst>
          </p:cNvPr>
          <p:cNvSpPr/>
          <p:nvPr/>
        </p:nvSpPr>
        <p:spPr>
          <a:xfrm>
            <a:off x="972764" y="3030166"/>
            <a:ext cx="3287949" cy="797668"/>
          </a:xfrm>
          <a:prstGeom prst="actionButtonBlank">
            <a:avLst/>
          </a:prstGeom>
          <a:solidFill>
            <a:srgbClr val="D93D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Mezirow’s Transformative Learning</a:t>
            </a:r>
          </a:p>
          <a:p>
            <a:pPr algn="ctr"/>
            <a:endParaRPr lang="en-US" dirty="0"/>
          </a:p>
        </p:txBody>
      </p:sp>
      <p:sp>
        <p:nvSpPr>
          <p:cNvPr id="8" name="Action Button: Custom 7">
            <a:hlinkClick r:id="rId6" action="ppaction://hlinksldjump" highlightClick="1"/>
            <a:extLst>
              <a:ext uri="{FF2B5EF4-FFF2-40B4-BE49-F238E27FC236}">
                <a16:creationId xmlns:a16="http://schemas.microsoft.com/office/drawing/2014/main" id="{9896B6D7-ACAC-B635-386E-4455385D06C3}"/>
              </a:ext>
            </a:extLst>
          </p:cNvPr>
          <p:cNvSpPr/>
          <p:nvPr/>
        </p:nvSpPr>
        <p:spPr>
          <a:xfrm>
            <a:off x="972763" y="4135792"/>
            <a:ext cx="3287949" cy="797668"/>
          </a:xfrm>
          <a:prstGeom prst="actionButtonBlank">
            <a:avLst/>
          </a:prstGeom>
          <a:solidFill>
            <a:srgbClr val="D93D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Bandura – Social Cognitive &amp; Self-Efficacy</a:t>
            </a:r>
          </a:p>
        </p:txBody>
      </p:sp>
      <p:sp>
        <p:nvSpPr>
          <p:cNvPr id="9" name="Action Button: Custom 8">
            <a:hlinkClick r:id="rId7" action="ppaction://hlinksldjump" highlightClick="1"/>
            <a:extLst>
              <a:ext uri="{FF2B5EF4-FFF2-40B4-BE49-F238E27FC236}">
                <a16:creationId xmlns:a16="http://schemas.microsoft.com/office/drawing/2014/main" id="{41C71EDC-B603-7728-2477-4E92E6B82052}"/>
              </a:ext>
            </a:extLst>
          </p:cNvPr>
          <p:cNvSpPr/>
          <p:nvPr/>
        </p:nvSpPr>
        <p:spPr>
          <a:xfrm>
            <a:off x="972762" y="5241418"/>
            <a:ext cx="3287949" cy="797668"/>
          </a:xfrm>
          <a:prstGeom prst="actionButtonBlank">
            <a:avLst/>
          </a:prstGeom>
          <a:solidFill>
            <a:srgbClr val="D93D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Keller’s ARCS Model- Motivational Theory</a:t>
            </a:r>
          </a:p>
        </p:txBody>
      </p:sp>
      <p:sp>
        <p:nvSpPr>
          <p:cNvPr id="10" name="Action Button: Custom 9">
            <a:hlinkClick r:id="rId8" action="ppaction://hlinksldjump" highlightClick="1"/>
            <a:extLst>
              <a:ext uri="{FF2B5EF4-FFF2-40B4-BE49-F238E27FC236}">
                <a16:creationId xmlns:a16="http://schemas.microsoft.com/office/drawing/2014/main" id="{CAACC0B6-5F14-7CD0-39C8-7061A0A9350C}"/>
              </a:ext>
            </a:extLst>
          </p:cNvPr>
          <p:cNvSpPr/>
          <p:nvPr/>
        </p:nvSpPr>
        <p:spPr>
          <a:xfrm>
            <a:off x="7678364" y="793571"/>
            <a:ext cx="3287949" cy="797668"/>
          </a:xfrm>
          <a:prstGeom prst="actionButtonBlank">
            <a:avLst/>
          </a:prstGeom>
          <a:solidFill>
            <a:srgbClr val="D93D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Piaget Constructivism</a:t>
            </a:r>
          </a:p>
        </p:txBody>
      </p:sp>
      <p:sp>
        <p:nvSpPr>
          <p:cNvPr id="11" name="Action Button: Custom 10">
            <a:hlinkClick r:id="rId9" action="ppaction://hlinksldjump" highlightClick="1"/>
            <a:extLst>
              <a:ext uri="{FF2B5EF4-FFF2-40B4-BE49-F238E27FC236}">
                <a16:creationId xmlns:a16="http://schemas.microsoft.com/office/drawing/2014/main" id="{6B62A8ED-957F-2891-B851-EA8DAECDDDC9}"/>
              </a:ext>
            </a:extLst>
          </p:cNvPr>
          <p:cNvSpPr/>
          <p:nvPr/>
        </p:nvSpPr>
        <p:spPr>
          <a:xfrm>
            <a:off x="7678364" y="1924540"/>
            <a:ext cx="3287949" cy="797668"/>
          </a:xfrm>
          <a:prstGeom prst="actionButtonBlank">
            <a:avLst/>
          </a:prstGeom>
          <a:solidFill>
            <a:srgbClr val="D93D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Kolb Experiential Learning</a:t>
            </a:r>
          </a:p>
        </p:txBody>
      </p:sp>
      <p:sp>
        <p:nvSpPr>
          <p:cNvPr id="12" name="Action Button: Custom 11">
            <a:hlinkClick r:id="rId10" action="ppaction://hlinksldjump" highlightClick="1"/>
            <a:extLst>
              <a:ext uri="{FF2B5EF4-FFF2-40B4-BE49-F238E27FC236}">
                <a16:creationId xmlns:a16="http://schemas.microsoft.com/office/drawing/2014/main" id="{CD98BEB0-5575-D52F-86DD-F69DB45F3858}"/>
              </a:ext>
            </a:extLst>
          </p:cNvPr>
          <p:cNvSpPr/>
          <p:nvPr/>
        </p:nvSpPr>
        <p:spPr>
          <a:xfrm>
            <a:off x="7678364" y="3030166"/>
            <a:ext cx="3287949" cy="797668"/>
          </a:xfrm>
          <a:prstGeom prst="actionButtonBlank">
            <a:avLst/>
          </a:prstGeom>
          <a:solidFill>
            <a:srgbClr val="D93D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Sweller’s</a:t>
            </a:r>
            <a:r>
              <a:rPr lang="en-US" dirty="0"/>
              <a:t> Cognitive Load Theory</a:t>
            </a:r>
          </a:p>
        </p:txBody>
      </p:sp>
      <p:sp>
        <p:nvSpPr>
          <p:cNvPr id="13" name="Action Button: Custom 12">
            <a:hlinkClick r:id="rId11" action="ppaction://hlinksldjump" highlightClick="1"/>
            <a:extLst>
              <a:ext uri="{FF2B5EF4-FFF2-40B4-BE49-F238E27FC236}">
                <a16:creationId xmlns:a16="http://schemas.microsoft.com/office/drawing/2014/main" id="{B9E19E61-0384-CC70-26AD-5463DD8104FA}"/>
              </a:ext>
            </a:extLst>
          </p:cNvPr>
          <p:cNvSpPr/>
          <p:nvPr/>
        </p:nvSpPr>
        <p:spPr>
          <a:xfrm>
            <a:off x="7678363" y="4135792"/>
            <a:ext cx="3287949" cy="797668"/>
          </a:xfrm>
          <a:prstGeom prst="actionButtonBlank">
            <a:avLst/>
          </a:prstGeom>
          <a:solidFill>
            <a:srgbClr val="D93D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Problem-Based Learning (PBL)</a:t>
            </a:r>
          </a:p>
        </p:txBody>
      </p:sp>
      <p:sp>
        <p:nvSpPr>
          <p:cNvPr id="14" name="Action Button: Custom 13">
            <a:hlinkClick r:id="rId12" action="ppaction://hlinksldjump" highlightClick="1"/>
            <a:extLst>
              <a:ext uri="{FF2B5EF4-FFF2-40B4-BE49-F238E27FC236}">
                <a16:creationId xmlns:a16="http://schemas.microsoft.com/office/drawing/2014/main" id="{5892C0FB-40B9-C3CE-192F-00EE45B09D61}"/>
              </a:ext>
            </a:extLst>
          </p:cNvPr>
          <p:cNvSpPr/>
          <p:nvPr/>
        </p:nvSpPr>
        <p:spPr>
          <a:xfrm>
            <a:off x="7678362" y="5241418"/>
            <a:ext cx="3287949" cy="797668"/>
          </a:xfrm>
          <a:prstGeom prst="actionButtonBlank">
            <a:avLst/>
          </a:prstGeom>
          <a:solidFill>
            <a:srgbClr val="D93D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Regan’s Action Learning</a:t>
            </a:r>
          </a:p>
        </p:txBody>
      </p:sp>
      <p:sp>
        <p:nvSpPr>
          <p:cNvPr id="16" name="Action Button: Custom 15">
            <a:hlinkClick r:id="rId13" action="ppaction://hlinksldjump" highlightClick="1"/>
            <a:extLst>
              <a:ext uri="{FF2B5EF4-FFF2-40B4-BE49-F238E27FC236}">
                <a16:creationId xmlns:a16="http://schemas.microsoft.com/office/drawing/2014/main" id="{3369A7AD-4FDC-45C5-195B-DFB7E8827427}"/>
              </a:ext>
            </a:extLst>
          </p:cNvPr>
          <p:cNvSpPr/>
          <p:nvPr/>
        </p:nvSpPr>
        <p:spPr>
          <a:xfrm>
            <a:off x="5233650" y="3554861"/>
            <a:ext cx="1471773" cy="2249395"/>
          </a:xfrm>
          <a:prstGeom prst="actionButtonBlank">
            <a:avLst/>
          </a:prstGeom>
          <a:solidFill>
            <a:srgbClr val="D93D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Gagne’s</a:t>
            </a:r>
          </a:p>
          <a:p>
            <a:pPr algn="ctr"/>
            <a:r>
              <a:rPr lang="en-US" dirty="0"/>
              <a:t>Nine</a:t>
            </a:r>
          </a:p>
          <a:p>
            <a:pPr algn="ctr"/>
            <a:r>
              <a:rPr lang="en-US" dirty="0"/>
              <a:t>Events</a:t>
            </a:r>
          </a:p>
          <a:p>
            <a:pPr algn="ctr"/>
            <a:r>
              <a:rPr lang="en-US" dirty="0"/>
              <a:t>Of </a:t>
            </a:r>
          </a:p>
          <a:p>
            <a:pPr algn="ctr"/>
            <a:r>
              <a:rPr lang="en-US" dirty="0"/>
              <a:t>Instruction</a:t>
            </a:r>
          </a:p>
        </p:txBody>
      </p:sp>
      <p:sp>
        <p:nvSpPr>
          <p:cNvPr id="17" name="Action Button: Custom 16">
            <a:hlinkClick r:id="rId14" action="ppaction://hlinksldjump" highlightClick="1"/>
            <a:extLst>
              <a:ext uri="{FF2B5EF4-FFF2-40B4-BE49-F238E27FC236}">
                <a16:creationId xmlns:a16="http://schemas.microsoft.com/office/drawing/2014/main" id="{4E19B67F-BE63-41DC-EBA3-8A03AA8B0785}"/>
              </a:ext>
            </a:extLst>
          </p:cNvPr>
          <p:cNvSpPr/>
          <p:nvPr/>
        </p:nvSpPr>
        <p:spPr>
          <a:xfrm>
            <a:off x="5233650" y="1053744"/>
            <a:ext cx="1471773" cy="2249395"/>
          </a:xfrm>
          <a:prstGeom prst="actionButtonBlank">
            <a:avLst/>
          </a:prstGeom>
          <a:solidFill>
            <a:srgbClr val="D93D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Gamification in Learning</a:t>
            </a:r>
          </a:p>
        </p:txBody>
      </p:sp>
    </p:spTree>
    <p:extLst>
      <p:ext uri="{BB962C8B-B14F-4D97-AF65-F5344CB8AC3E}">
        <p14:creationId xmlns:p14="http://schemas.microsoft.com/office/powerpoint/2010/main" val="3461776822"/>
      </p:ext>
    </p:extLst>
  </p:cSld>
  <p:clrMapOvr>
    <a:masterClrMapping/>
  </p:clrMapOvr>
</p:sld>
</file>

<file path=ppt/theme/theme1.xml><?xml version="1.0" encoding="utf-8"?>
<a:theme xmlns:a="http://schemas.openxmlformats.org/drawingml/2006/main" name="template Core4-24-PowerPoint-v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template Core4-24-PowerPoint-v2</Template>
  <TotalTime>362</TotalTime>
  <Words>2717</Words>
  <Application>Microsoft Macintosh PowerPoint</Application>
  <PresentationFormat>Widescreen</PresentationFormat>
  <Paragraphs>256</Paragraphs>
  <Slides>24</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franklin-gothic-urw-cond</vt:lpstr>
      <vt:lpstr>Georgia</vt:lpstr>
      <vt:lpstr>Google Sans</vt:lpstr>
      <vt:lpstr>Lato</vt:lpstr>
      <vt:lpstr>Libre Franklin</vt:lpstr>
      <vt:lpstr>Merriweather</vt:lpstr>
      <vt:lpstr>Montserrat</vt:lpstr>
      <vt:lpstr>Symbol</vt:lpstr>
      <vt:lpstr>Times New Roman</vt:lpstr>
      <vt:lpstr>Wingdings</vt:lpstr>
      <vt:lpstr>template Core4-24-PowerPoint-v2</vt:lpstr>
      <vt:lpstr>Bringing Adult Learning Theories to Life:</vt:lpstr>
      <vt:lpstr>Who are you and how much  do you know?</vt:lpstr>
      <vt:lpstr>Challenges for you!</vt:lpstr>
      <vt:lpstr>The Tiny Room Challenge</vt:lpstr>
      <vt:lpstr>Restless Students Challenge</vt:lpstr>
      <vt:lpstr>Interview Skills Challenge</vt:lpstr>
      <vt:lpstr>Motivation Challenge</vt:lpstr>
      <vt:lpstr>The Games Challenge</vt:lpstr>
      <vt:lpstr>PowerPoint Presentation</vt:lpstr>
      <vt:lpstr>Action Plan – What did I learn?</vt:lpstr>
      <vt:lpstr>What was your best take away?</vt:lpstr>
      <vt:lpstr>PowerPoint Presentation</vt:lpstr>
      <vt:lpstr>Maslow’s hierarchy of Needs</vt:lpstr>
      <vt:lpstr>Malcolm Knowles Andragogy &amp; Self-Directed Learning</vt:lpstr>
      <vt:lpstr>Gamification in Learning</vt:lpstr>
      <vt:lpstr>Lev Vygotsky &amp; Jean Piaget Constructivism</vt:lpstr>
      <vt:lpstr>Bandura Social/Cognitive</vt:lpstr>
      <vt:lpstr>Kolb’s Experiential Learning</vt:lpstr>
      <vt:lpstr>Robert Gagné’s 9 Events of Instruction</vt:lpstr>
      <vt:lpstr>Sweller’s Cognitive Load Theory</vt:lpstr>
      <vt:lpstr>Jack Mezirow’s Transformative Learning</vt:lpstr>
      <vt:lpstr>John Kellers ARCS Model- Motivational Theory</vt:lpstr>
      <vt:lpstr>Problem-Based Learning</vt:lpstr>
      <vt:lpstr>Rev Regan’s Action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Lori Roth</dc:creator>
  <cp:lastModifiedBy>Lori Roth</cp:lastModifiedBy>
  <cp:revision>59</cp:revision>
  <cp:lastPrinted>2024-08-13T16:19:57Z</cp:lastPrinted>
  <dcterms:created xsi:type="dcterms:W3CDTF">2024-07-15T18:46:06Z</dcterms:created>
  <dcterms:modified xsi:type="dcterms:W3CDTF">2024-09-14T17:48:22Z</dcterms:modified>
</cp:coreProperties>
</file>